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2"/>
  </p:notesMasterIdLst>
  <p:sldIdLst>
    <p:sldId id="256" r:id="rId2"/>
    <p:sldId id="313" r:id="rId3"/>
    <p:sldId id="314" r:id="rId4"/>
    <p:sldId id="598" r:id="rId5"/>
    <p:sldId id="628" r:id="rId6"/>
    <p:sldId id="745" r:id="rId7"/>
    <p:sldId id="737" r:id="rId8"/>
    <p:sldId id="739" r:id="rId9"/>
    <p:sldId id="740" r:id="rId10"/>
    <p:sldId id="744" r:id="rId11"/>
    <p:sldId id="727" r:id="rId12"/>
    <p:sldId id="728" r:id="rId13"/>
    <p:sldId id="729" r:id="rId14"/>
    <p:sldId id="730" r:id="rId15"/>
    <p:sldId id="731" r:id="rId16"/>
    <p:sldId id="735" r:id="rId17"/>
    <p:sldId id="746" r:id="rId18"/>
    <p:sldId id="747" r:id="rId19"/>
    <p:sldId id="748" r:id="rId20"/>
    <p:sldId id="749" r:id="rId21"/>
    <p:sldId id="750" r:id="rId22"/>
    <p:sldId id="629" r:id="rId23"/>
    <p:sldId id="642" r:id="rId24"/>
    <p:sldId id="643" r:id="rId25"/>
    <p:sldId id="645" r:id="rId26"/>
    <p:sldId id="646" r:id="rId27"/>
    <p:sldId id="647" r:id="rId28"/>
    <p:sldId id="630" r:id="rId29"/>
    <p:sldId id="654" r:id="rId30"/>
    <p:sldId id="655" r:id="rId31"/>
    <p:sldId id="656" r:id="rId32"/>
    <p:sldId id="657" r:id="rId33"/>
    <p:sldId id="658" r:id="rId34"/>
    <p:sldId id="660" r:id="rId35"/>
    <p:sldId id="661" r:id="rId36"/>
    <p:sldId id="662" r:id="rId37"/>
    <p:sldId id="663" r:id="rId38"/>
    <p:sldId id="631" r:id="rId39"/>
    <p:sldId id="664" r:id="rId40"/>
    <p:sldId id="665" r:id="rId41"/>
    <p:sldId id="666" r:id="rId42"/>
    <p:sldId id="668" r:id="rId43"/>
    <p:sldId id="751" r:id="rId44"/>
    <p:sldId id="679" r:id="rId45"/>
    <p:sldId id="752" r:id="rId46"/>
    <p:sldId id="686" r:id="rId47"/>
    <p:sldId id="707" r:id="rId48"/>
    <p:sldId id="708" r:id="rId49"/>
    <p:sldId id="632" r:id="rId50"/>
    <p:sldId id="688" r:id="rId51"/>
    <p:sldId id="689" r:id="rId52"/>
    <p:sldId id="753" r:id="rId53"/>
    <p:sldId id="693" r:id="rId54"/>
    <p:sldId id="694" r:id="rId55"/>
    <p:sldId id="695" r:id="rId56"/>
    <p:sldId id="696" r:id="rId57"/>
    <p:sldId id="633" r:id="rId58"/>
    <p:sldId id="699" r:id="rId59"/>
    <p:sldId id="700" r:id="rId60"/>
    <p:sldId id="701" r:id="rId61"/>
    <p:sldId id="702" r:id="rId62"/>
    <p:sldId id="703" r:id="rId63"/>
    <p:sldId id="704" r:id="rId64"/>
    <p:sldId id="705" r:id="rId65"/>
    <p:sldId id="706" r:id="rId66"/>
    <p:sldId id="634" r:id="rId67"/>
    <p:sldId id="697" r:id="rId68"/>
    <p:sldId id="698" r:id="rId69"/>
    <p:sldId id="722" r:id="rId70"/>
    <p:sldId id="723" r:id="rId71"/>
    <p:sldId id="724" r:id="rId72"/>
    <p:sldId id="725" r:id="rId73"/>
    <p:sldId id="726" r:id="rId74"/>
    <p:sldId id="717" r:id="rId75"/>
    <p:sldId id="718" r:id="rId76"/>
    <p:sldId id="720" r:id="rId77"/>
    <p:sldId id="719" r:id="rId78"/>
    <p:sldId id="274" r:id="rId79"/>
    <p:sldId id="298" r:id="rId80"/>
    <p:sldId id="297"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80"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2/26/2024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171901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43</a:t>
            </a:fld>
            <a:endParaRPr lang="en-US"/>
          </a:p>
        </p:txBody>
      </p:sp>
    </p:spTree>
    <p:extLst>
      <p:ext uri="{BB962C8B-B14F-4D97-AF65-F5344CB8AC3E}">
        <p14:creationId xmlns:p14="http://schemas.microsoft.com/office/powerpoint/2010/main" val="1934438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2/26/2024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2/26/2024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2/26/2024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4500</a:t>
            </a:r>
          </a:p>
        </p:txBody>
      </p:sp>
      <p:sp>
        <p:nvSpPr>
          <p:cNvPr id="3" name="Subtitle 2"/>
          <p:cNvSpPr>
            <a:spLocks noGrp="1"/>
          </p:cNvSpPr>
          <p:nvPr>
            <p:ph type="subTitle" idx="1"/>
          </p:nvPr>
        </p:nvSpPr>
        <p:spPr/>
        <p:txBody>
          <a:bodyPr/>
          <a:lstStyle/>
          <a:p>
            <a:r>
              <a:rPr lang="en-US" dirty="0"/>
              <a:t>Week 8 - Monday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Running time</a:t>
            </a:r>
          </a:p>
        </p:txBody>
      </p:sp>
      <p:sp>
        <p:nvSpPr>
          <p:cNvPr id="3" name="Content Placeholder 2"/>
          <p:cNvSpPr>
            <a:spLocks noGrp="1"/>
          </p:cNvSpPr>
          <p:nvPr>
            <p:ph idx="1"/>
          </p:nvPr>
        </p:nvSpPr>
        <p:spPr/>
        <p:txBody>
          <a:bodyPr>
            <a:normAutofit fontScale="92500" lnSpcReduction="20000"/>
          </a:bodyPr>
          <a:lstStyle/>
          <a:p>
            <a:r>
              <a:rPr lang="en-US" dirty="0"/>
              <a:t>First, we sort the </a:t>
            </a:r>
            <a:r>
              <a:rPr lang="en-US" b="1" i="1" dirty="0"/>
              <a:t>n</a:t>
            </a:r>
            <a:r>
              <a:rPr lang="en-US" dirty="0"/>
              <a:t> requests in order of finishing time</a:t>
            </a:r>
          </a:p>
          <a:p>
            <a:pPr lvl="1"/>
            <a:r>
              <a:rPr lang="en-US" dirty="0"/>
              <a:t>The best comparison-based sort takes O(</a:t>
            </a:r>
            <a:r>
              <a:rPr lang="en-US" b="1" i="1" dirty="0"/>
              <a:t>n</a:t>
            </a:r>
            <a:r>
              <a:rPr lang="en-US" dirty="0"/>
              <a:t> log </a:t>
            </a:r>
            <a:r>
              <a:rPr lang="en-US" b="1" i="1" dirty="0"/>
              <a:t>n</a:t>
            </a:r>
            <a:r>
              <a:rPr lang="en-US" dirty="0"/>
              <a:t>)</a:t>
            </a:r>
          </a:p>
          <a:p>
            <a:r>
              <a:rPr lang="en-US" dirty="0"/>
              <a:t>We scan through the </a:t>
            </a:r>
            <a:r>
              <a:rPr lang="en-US" b="1" i="1" dirty="0"/>
              <a:t>n</a:t>
            </a:r>
            <a:r>
              <a:rPr lang="en-US" dirty="0"/>
              <a:t> sorted requests again and make an array </a:t>
            </a:r>
            <a:r>
              <a:rPr lang="en-US" b="1" i="1" dirty="0"/>
              <a:t>S</a:t>
            </a:r>
            <a:r>
              <a:rPr lang="en-US" dirty="0"/>
              <a:t> of length </a:t>
            </a:r>
            <a:r>
              <a:rPr lang="en-US" b="1" i="1" dirty="0"/>
              <a:t>n</a:t>
            </a:r>
            <a:r>
              <a:rPr lang="en-US" dirty="0"/>
              <a:t> such that </a:t>
            </a:r>
            <a:r>
              <a:rPr lang="en-US" b="1" i="1" dirty="0"/>
              <a:t>S</a:t>
            </a:r>
            <a:r>
              <a:rPr lang="en-US" dirty="0"/>
              <a:t>[</a:t>
            </a:r>
            <a:r>
              <a:rPr lang="en-US" b="1" i="1" dirty="0" err="1"/>
              <a:t>i</a:t>
            </a:r>
            <a:r>
              <a:rPr lang="en-US" dirty="0"/>
              <a:t>] contains the starting value of </a:t>
            </a:r>
            <a:r>
              <a:rPr lang="en-US" b="1" i="1" dirty="0" err="1"/>
              <a:t>i</a:t>
            </a:r>
            <a:r>
              <a:rPr lang="en-US" dirty="0"/>
              <a:t>, </a:t>
            </a:r>
            <a:r>
              <a:rPr lang="en-US" b="1" i="1" dirty="0"/>
              <a:t>s</a:t>
            </a:r>
            <a:r>
              <a:rPr lang="en-US" dirty="0"/>
              <a:t>(</a:t>
            </a:r>
            <a:r>
              <a:rPr lang="en-US" b="1" i="1" dirty="0" err="1"/>
              <a:t>i</a:t>
            </a:r>
            <a:r>
              <a:rPr lang="en-US" dirty="0"/>
              <a:t>)</a:t>
            </a:r>
          </a:p>
          <a:p>
            <a:pPr lvl="1"/>
            <a:r>
              <a:rPr lang="en-US" dirty="0"/>
              <a:t>O(</a:t>
            </a:r>
            <a:r>
              <a:rPr lang="en-US" b="1" i="1" dirty="0"/>
              <a:t>n</a:t>
            </a:r>
            <a:r>
              <a:rPr lang="en-US" dirty="0"/>
              <a:t>) time</a:t>
            </a:r>
          </a:p>
          <a:p>
            <a:r>
              <a:rPr lang="en-US" dirty="0"/>
              <a:t>Our algorithm selects the first interval in our list sorted on finishing time.  We then move through array </a:t>
            </a:r>
            <a:r>
              <a:rPr lang="en-US" b="1" i="1" dirty="0"/>
              <a:t>S</a:t>
            </a:r>
            <a:r>
              <a:rPr lang="en-US" dirty="0"/>
              <a:t> until we find the first interval </a:t>
            </a:r>
            <a:r>
              <a:rPr lang="en-US" b="1" i="1" dirty="0"/>
              <a:t>j</a:t>
            </a:r>
            <a:r>
              <a:rPr lang="en-US" dirty="0"/>
              <a:t> such that </a:t>
            </a:r>
            <a:r>
              <a:rPr lang="en-US" b="1" i="1" dirty="0"/>
              <a:t>s</a:t>
            </a:r>
            <a:r>
              <a:rPr lang="en-US" dirty="0"/>
              <a:t>(</a:t>
            </a:r>
            <a:r>
              <a:rPr lang="en-US" b="1" i="1" dirty="0"/>
              <a:t>j</a:t>
            </a:r>
            <a:r>
              <a:rPr lang="en-US" dirty="0"/>
              <a:t>) ≥ the finishing time selected.  We add it.  We continue the process until we have moved through the entire array </a:t>
            </a:r>
            <a:r>
              <a:rPr lang="en-US" b="1" i="1" dirty="0"/>
              <a:t>S</a:t>
            </a:r>
            <a:r>
              <a:rPr lang="en-US" dirty="0"/>
              <a:t>.</a:t>
            </a:r>
          </a:p>
          <a:p>
            <a:pPr lvl="1"/>
            <a:r>
              <a:rPr lang="en-US" dirty="0"/>
              <a:t>O(</a:t>
            </a:r>
            <a:r>
              <a:rPr lang="en-US" b="1" i="1" dirty="0"/>
              <a:t>n</a:t>
            </a:r>
            <a:r>
              <a:rPr lang="en-US" dirty="0"/>
              <a:t>) time</a:t>
            </a:r>
          </a:p>
          <a:p>
            <a:r>
              <a:rPr lang="en-US" dirty="0"/>
              <a:t>Total time: O(</a:t>
            </a:r>
            <a:r>
              <a:rPr lang="en-US" b="1" i="1" dirty="0"/>
              <a:t>n</a:t>
            </a:r>
            <a:r>
              <a:rPr lang="en-US" dirty="0"/>
              <a:t> log </a:t>
            </a:r>
            <a:r>
              <a:rPr lang="en-US" b="1" i="1" dirty="0"/>
              <a:t>n</a:t>
            </a:r>
            <a:r>
              <a:rPr lang="en-US" dirty="0"/>
              <a:t>)</a:t>
            </a:r>
          </a:p>
          <a:p>
            <a:endParaRPr lang="en-US" dirty="0"/>
          </a:p>
        </p:txBody>
      </p:sp>
    </p:spTree>
    <p:extLst>
      <p:ext uri="{BB962C8B-B14F-4D97-AF65-F5344CB8AC3E}">
        <p14:creationId xmlns:p14="http://schemas.microsoft.com/office/powerpoint/2010/main" val="137697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Shortest Paths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021107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Shortest path set up</a:t>
            </a:r>
          </a:p>
        </p:txBody>
      </p:sp>
      <p:sp>
        <p:nvSpPr>
          <p:cNvPr id="3" name="Content Placeholder 2"/>
          <p:cNvSpPr>
            <a:spLocks noGrp="1"/>
          </p:cNvSpPr>
          <p:nvPr>
            <p:ph idx="1"/>
          </p:nvPr>
        </p:nvSpPr>
        <p:spPr/>
        <p:txBody>
          <a:bodyPr/>
          <a:lstStyle/>
          <a:p>
            <a:r>
              <a:rPr lang="en-US" dirty="0"/>
              <a:t>Directed graph </a:t>
            </a:r>
            <a:r>
              <a:rPr lang="en-US" b="1" i="1" dirty="0"/>
              <a:t>G</a:t>
            </a:r>
            <a:r>
              <a:rPr lang="en-US" dirty="0"/>
              <a:t> = (</a:t>
            </a:r>
            <a:r>
              <a:rPr lang="en-US" b="1" i="1" dirty="0"/>
              <a:t>V</a:t>
            </a:r>
            <a:r>
              <a:rPr lang="en-US" dirty="0"/>
              <a:t>, </a:t>
            </a:r>
            <a:r>
              <a:rPr lang="en-US" b="1" i="1" dirty="0"/>
              <a:t>E</a:t>
            </a:r>
            <a:r>
              <a:rPr lang="en-US" dirty="0"/>
              <a:t>) with start node </a:t>
            </a:r>
            <a:r>
              <a:rPr lang="en-US" b="1" i="1" dirty="0"/>
              <a:t>s</a:t>
            </a:r>
          </a:p>
          <a:p>
            <a:r>
              <a:rPr lang="en-US" dirty="0"/>
              <a:t>Assume that there is a path from </a:t>
            </a:r>
            <a:r>
              <a:rPr lang="en-US" b="1" i="1" dirty="0"/>
              <a:t>s</a:t>
            </a:r>
            <a:r>
              <a:rPr lang="en-US" dirty="0"/>
              <a:t> to every other node (although that's not critical)</a:t>
            </a:r>
          </a:p>
          <a:p>
            <a:r>
              <a:rPr lang="en-US" dirty="0"/>
              <a:t>Every edge </a:t>
            </a:r>
            <a:r>
              <a:rPr lang="en-US" b="1" i="1" dirty="0"/>
              <a:t>e</a:t>
            </a:r>
            <a:r>
              <a:rPr lang="en-US" dirty="0"/>
              <a:t> has a length </a:t>
            </a:r>
            <a:r>
              <a:rPr lang="en-US" b="1" i="1" dirty="0"/>
              <a:t>l</a:t>
            </a:r>
            <a:r>
              <a:rPr lang="en-US" b="1" i="1" baseline="-25000" dirty="0"/>
              <a:t>e</a:t>
            </a:r>
            <a:r>
              <a:rPr lang="en-US" dirty="0"/>
              <a:t> ≥ 0</a:t>
            </a:r>
          </a:p>
          <a:p>
            <a:r>
              <a:rPr lang="en-US" dirty="0"/>
              <a:t>For a path </a:t>
            </a:r>
            <a:r>
              <a:rPr lang="en-US" b="1" i="1" dirty="0"/>
              <a:t>P</a:t>
            </a:r>
            <a:r>
              <a:rPr lang="en-US" dirty="0"/>
              <a:t>, length of </a:t>
            </a:r>
            <a:r>
              <a:rPr lang="en-US" b="1" i="1" dirty="0"/>
              <a:t>P</a:t>
            </a:r>
            <a:r>
              <a:rPr lang="en-US" dirty="0"/>
              <a:t> </a:t>
            </a:r>
            <a:r>
              <a:rPr lang="en-US" b="1" i="1" dirty="0"/>
              <a:t>l</a:t>
            </a:r>
            <a:r>
              <a:rPr lang="en-US" dirty="0"/>
              <a:t>(</a:t>
            </a:r>
            <a:r>
              <a:rPr lang="en-US" b="1" i="1" dirty="0"/>
              <a:t>P</a:t>
            </a:r>
            <a:r>
              <a:rPr lang="en-US" dirty="0"/>
              <a:t>) is the sum of the lengths of the edges on </a:t>
            </a:r>
            <a:r>
              <a:rPr lang="en-US" b="1" i="1" dirty="0"/>
              <a:t>P</a:t>
            </a:r>
          </a:p>
          <a:p>
            <a:r>
              <a:rPr lang="en-US" dirty="0"/>
              <a:t>We want to find the shortest path from </a:t>
            </a:r>
            <a:r>
              <a:rPr lang="en-US" b="1" i="1" dirty="0"/>
              <a:t>s</a:t>
            </a:r>
            <a:r>
              <a:rPr lang="en-US" dirty="0"/>
              <a:t> to every other node in the graph</a:t>
            </a:r>
          </a:p>
          <a:p>
            <a:r>
              <a:rPr lang="en-US" dirty="0"/>
              <a:t>An undirected graph is an easy tweak</a:t>
            </a:r>
          </a:p>
        </p:txBody>
      </p:sp>
    </p:spTree>
    <p:extLst>
      <p:ext uri="{BB962C8B-B14F-4D97-AF65-F5344CB8AC3E}">
        <p14:creationId xmlns:p14="http://schemas.microsoft.com/office/powerpoint/2010/main" val="224529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the algorithm</a:t>
            </a:r>
          </a:p>
        </p:txBody>
      </p:sp>
      <p:sp>
        <p:nvSpPr>
          <p:cNvPr id="3" name="Content Placeholder 2"/>
          <p:cNvSpPr>
            <a:spLocks noGrp="1"/>
          </p:cNvSpPr>
          <p:nvPr>
            <p:ph idx="1"/>
          </p:nvPr>
        </p:nvSpPr>
        <p:spPr/>
        <p:txBody>
          <a:bodyPr>
            <a:normAutofit/>
          </a:bodyPr>
          <a:lstStyle/>
          <a:p>
            <a:r>
              <a:rPr lang="en-US" dirty="0"/>
              <a:t>Let's first look at the </a:t>
            </a:r>
            <a:r>
              <a:rPr lang="en-US" b="1" dirty="0"/>
              <a:t>length</a:t>
            </a:r>
            <a:r>
              <a:rPr lang="en-US" dirty="0"/>
              <a:t> of the paths, not the actual paths</a:t>
            </a:r>
          </a:p>
          <a:p>
            <a:r>
              <a:rPr lang="en-US" dirty="0"/>
              <a:t>We keep set </a:t>
            </a:r>
            <a:r>
              <a:rPr lang="en-US" b="1" i="1" dirty="0"/>
              <a:t>S</a:t>
            </a:r>
            <a:r>
              <a:rPr lang="en-US" dirty="0"/>
              <a:t> of vertices to which we have determined the true shortest-path distance</a:t>
            </a:r>
          </a:p>
          <a:p>
            <a:pPr lvl="1"/>
            <a:r>
              <a:rPr lang="en-US" b="1" i="1" dirty="0"/>
              <a:t>S</a:t>
            </a:r>
            <a:r>
              <a:rPr lang="en-US" dirty="0"/>
              <a:t> is the explored part of the graph</a:t>
            </a:r>
          </a:p>
          <a:p>
            <a:r>
              <a:rPr lang="en-US" dirty="0"/>
              <a:t>Then, we try to find the shortest new path by traveling from any node in the explored part </a:t>
            </a:r>
            <a:r>
              <a:rPr lang="en-US" b="1" i="1" dirty="0"/>
              <a:t>S</a:t>
            </a:r>
            <a:r>
              <a:rPr lang="en-US" dirty="0"/>
              <a:t> to any node </a:t>
            </a:r>
            <a:r>
              <a:rPr lang="en-US" b="1" i="1" dirty="0"/>
              <a:t>v</a:t>
            </a:r>
            <a:r>
              <a:rPr lang="en-US" dirty="0"/>
              <a:t> outside</a:t>
            </a:r>
          </a:p>
          <a:p>
            <a:r>
              <a:rPr lang="en-US" dirty="0"/>
              <a:t>We update the distance to </a:t>
            </a:r>
            <a:r>
              <a:rPr lang="en-US" b="1" i="1" dirty="0"/>
              <a:t>v</a:t>
            </a:r>
            <a:r>
              <a:rPr lang="en-US" dirty="0"/>
              <a:t> and add </a:t>
            </a:r>
            <a:r>
              <a:rPr lang="en-US" b="1" i="1" dirty="0"/>
              <a:t>v</a:t>
            </a:r>
            <a:r>
              <a:rPr lang="en-US" dirty="0"/>
              <a:t> to </a:t>
            </a:r>
            <a:r>
              <a:rPr lang="en-US" b="1" i="1" dirty="0"/>
              <a:t>S</a:t>
            </a:r>
          </a:p>
          <a:p>
            <a:r>
              <a:rPr lang="en-US" dirty="0"/>
              <a:t>Then, continue</a:t>
            </a:r>
          </a:p>
        </p:txBody>
      </p:sp>
    </p:spTree>
    <p:extLst>
      <p:ext uri="{BB962C8B-B14F-4D97-AF65-F5344CB8AC3E}">
        <p14:creationId xmlns:p14="http://schemas.microsoft.com/office/powerpoint/2010/main" val="105485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Dijkstra's Algorithm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Let </a:t>
                </a:r>
                <a:r>
                  <a:rPr lang="en-US" b="1" i="1" dirty="0"/>
                  <a:t>S</a:t>
                </a:r>
                <a:r>
                  <a:rPr lang="en-US" i="1" dirty="0"/>
                  <a:t> </a:t>
                </a:r>
                <a:r>
                  <a:rPr lang="en-US" dirty="0"/>
                  <a:t>be the set of explored nodes</a:t>
                </a:r>
              </a:p>
              <a:p>
                <a:pPr lvl="1"/>
                <a:r>
                  <a:rPr lang="en-US" dirty="0"/>
                  <a:t>For each </a:t>
                </a:r>
                <a:r>
                  <a:rPr lang="en-US" b="1" i="1" dirty="0"/>
                  <a:t>u</a:t>
                </a:r>
                <a:r>
                  <a:rPr lang="en-US" i="1" dirty="0"/>
                  <a:t> </a:t>
                </a:r>
                <a:r>
                  <a:rPr lang="en-US" dirty="0"/>
                  <a:t>∈ </a:t>
                </a:r>
                <a:r>
                  <a:rPr lang="en-US" b="1" i="1" dirty="0"/>
                  <a:t>S</a:t>
                </a:r>
                <a:r>
                  <a:rPr lang="en-US" dirty="0"/>
                  <a:t>, we store a distance </a:t>
                </a:r>
                <a:r>
                  <a:rPr lang="en-US" b="1" i="1" dirty="0"/>
                  <a:t>d</a:t>
                </a:r>
                <a:r>
                  <a:rPr lang="en-US" dirty="0"/>
                  <a:t>(</a:t>
                </a:r>
                <a:r>
                  <a:rPr lang="en-US" b="1" i="1" dirty="0"/>
                  <a:t>u</a:t>
                </a:r>
                <a:r>
                  <a:rPr lang="en-US" dirty="0"/>
                  <a:t>)</a:t>
                </a:r>
              </a:p>
              <a:p>
                <a:r>
                  <a:rPr lang="en-US" dirty="0"/>
                  <a:t>Initially </a:t>
                </a:r>
                <a:r>
                  <a:rPr lang="en-US" b="1" i="1" dirty="0"/>
                  <a:t>S</a:t>
                </a:r>
                <a:r>
                  <a:rPr lang="en-US" i="1" dirty="0"/>
                  <a:t> </a:t>
                </a:r>
                <a:r>
                  <a:rPr lang="en-US" dirty="0"/>
                  <a:t>= {</a:t>
                </a:r>
                <a:r>
                  <a:rPr lang="en-US" b="1" i="1" dirty="0"/>
                  <a:t>s</a:t>
                </a:r>
                <a:r>
                  <a:rPr lang="en-US" dirty="0"/>
                  <a:t>} and </a:t>
                </a:r>
                <a:r>
                  <a:rPr lang="en-US" b="1" i="1" dirty="0"/>
                  <a:t>d</a:t>
                </a:r>
                <a:r>
                  <a:rPr lang="en-US" dirty="0"/>
                  <a:t>(</a:t>
                </a:r>
                <a:r>
                  <a:rPr lang="en-US" b="1" i="1" dirty="0"/>
                  <a:t>s</a:t>
                </a:r>
                <a:r>
                  <a:rPr lang="en-US" dirty="0"/>
                  <a:t>)</a:t>
                </a:r>
                <a:r>
                  <a:rPr lang="en-US" i="1" dirty="0"/>
                  <a:t> </a:t>
                </a:r>
                <a:r>
                  <a:rPr lang="en-US" dirty="0"/>
                  <a:t>= 0</a:t>
                </a:r>
              </a:p>
              <a:p>
                <a:r>
                  <a:rPr lang="en-US" dirty="0"/>
                  <a:t>While </a:t>
                </a:r>
                <a:r>
                  <a:rPr lang="en-US" b="1" i="1" dirty="0"/>
                  <a:t>S</a:t>
                </a:r>
                <a:r>
                  <a:rPr lang="en-US" i="1" dirty="0"/>
                  <a:t> ≠</a:t>
                </a:r>
                <a:r>
                  <a:rPr lang="en-US" dirty="0"/>
                  <a:t> </a:t>
                </a:r>
                <a:r>
                  <a:rPr lang="en-US" b="1" i="1" dirty="0"/>
                  <a:t>V</a:t>
                </a:r>
              </a:p>
              <a:p>
                <a:pPr lvl="1"/>
                <a:r>
                  <a:rPr lang="en-US" dirty="0"/>
                  <a:t>Select a node </a:t>
                </a:r>
                <a:r>
                  <a:rPr lang="en-US" b="1" i="1" dirty="0"/>
                  <a:t>v</a:t>
                </a:r>
                <a:r>
                  <a:rPr lang="en-US" i="1"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 </m:t>
                    </m:r>
                  </m:oMath>
                </a14:m>
                <a:r>
                  <a:rPr lang="en-US" b="1" i="1" dirty="0"/>
                  <a:t>S</a:t>
                </a:r>
                <a:r>
                  <a:rPr lang="en-US" i="1" dirty="0"/>
                  <a:t> </a:t>
                </a:r>
                <a:r>
                  <a:rPr lang="en-US" dirty="0"/>
                  <a:t>with at least one edge from </a:t>
                </a:r>
                <a:r>
                  <a:rPr lang="en-US" b="1" i="1" dirty="0"/>
                  <a:t>S</a:t>
                </a:r>
                <a:r>
                  <a:rPr lang="en-US" i="1" dirty="0"/>
                  <a:t> </a:t>
                </a:r>
                <a:r>
                  <a:rPr lang="en-US" dirty="0"/>
                  <a:t>for which </a:t>
                </a:r>
                <a:r>
                  <a:rPr lang="en-US" b="1" i="1" dirty="0"/>
                  <a:t>d'</a:t>
                </a:r>
                <a:r>
                  <a:rPr lang="en-US" dirty="0"/>
                  <a:t>(</a:t>
                </a:r>
                <a:r>
                  <a:rPr lang="en-US" b="1" i="1" dirty="0"/>
                  <a:t>v</a:t>
                </a:r>
                <a:r>
                  <a:rPr lang="en-US" dirty="0"/>
                  <a:t>)</a:t>
                </a:r>
                <a:r>
                  <a:rPr lang="en-US" i="1" dirty="0"/>
                  <a:t> </a:t>
                </a:r>
                <a:r>
                  <a:rPr lang="en-US" dirty="0"/>
                  <a:t>= min</a:t>
                </a:r>
                <a:r>
                  <a:rPr lang="en-US" b="1" i="1" baseline="-25000" dirty="0"/>
                  <a:t>e</a:t>
                </a:r>
                <a:r>
                  <a:rPr lang="en-US" baseline="-25000" dirty="0"/>
                  <a:t>=(</a:t>
                </a:r>
                <a:r>
                  <a:rPr lang="en-US" b="1" i="1" baseline="-25000" dirty="0" err="1"/>
                  <a:t>u</a:t>
                </a:r>
                <a:r>
                  <a:rPr lang="en-US" baseline="-25000" dirty="0" err="1"/>
                  <a:t>,</a:t>
                </a:r>
                <a:r>
                  <a:rPr lang="en-US" b="1" i="1" baseline="-25000" dirty="0" err="1"/>
                  <a:t>v</a:t>
                </a:r>
                <a:r>
                  <a:rPr lang="en-US" baseline="-25000" dirty="0"/>
                  <a:t>):</a:t>
                </a:r>
                <a:r>
                  <a:rPr lang="en-US" b="1" i="1" baseline="-25000" dirty="0" err="1"/>
                  <a:t>u</a:t>
                </a:r>
                <a:r>
                  <a:rPr lang="en-US" baseline="-25000" dirty="0" err="1"/>
                  <a:t>∈</a:t>
                </a:r>
                <a:r>
                  <a:rPr lang="en-US" b="1" i="1" baseline="-25000" dirty="0" err="1"/>
                  <a:t>S</a:t>
                </a:r>
                <a:r>
                  <a:rPr lang="en-US" i="1" dirty="0"/>
                  <a:t> </a:t>
                </a:r>
                <a:r>
                  <a:rPr lang="en-US" b="1" i="1" dirty="0"/>
                  <a:t>d</a:t>
                </a:r>
                <a:r>
                  <a:rPr lang="en-US" dirty="0"/>
                  <a:t>(</a:t>
                </a:r>
                <a:r>
                  <a:rPr lang="en-US" b="1" i="1" dirty="0"/>
                  <a:t>u</a:t>
                </a:r>
                <a:r>
                  <a:rPr lang="en-US" dirty="0"/>
                  <a:t>)</a:t>
                </a:r>
                <a:r>
                  <a:rPr lang="en-US" i="1" dirty="0"/>
                  <a:t> </a:t>
                </a:r>
                <a:r>
                  <a:rPr lang="en-US" dirty="0"/>
                  <a:t>+ </a:t>
                </a:r>
                <a:r>
                  <a:rPr lang="en-US" b="1" i="1" dirty="0"/>
                  <a:t>l</a:t>
                </a:r>
                <a:r>
                  <a:rPr lang="en-US" b="1" i="1" baseline="-25000" dirty="0"/>
                  <a:t>e</a:t>
                </a:r>
                <a:r>
                  <a:rPr lang="en-US" i="1" dirty="0"/>
                  <a:t> </a:t>
                </a:r>
                <a:r>
                  <a:rPr lang="en-US" dirty="0"/>
                  <a:t>is as small as possible</a:t>
                </a:r>
              </a:p>
              <a:p>
                <a:pPr lvl="1"/>
                <a:r>
                  <a:rPr lang="en-US" dirty="0"/>
                  <a:t>Add </a:t>
                </a:r>
                <a:r>
                  <a:rPr lang="en-US" b="1" i="1" dirty="0"/>
                  <a:t>v</a:t>
                </a:r>
                <a:r>
                  <a:rPr lang="en-US" i="1" dirty="0"/>
                  <a:t> </a:t>
                </a:r>
                <a:r>
                  <a:rPr lang="en-US" dirty="0"/>
                  <a:t>to </a:t>
                </a:r>
                <a:r>
                  <a:rPr lang="en-US" b="1" i="1" dirty="0"/>
                  <a:t>S</a:t>
                </a:r>
                <a:r>
                  <a:rPr lang="en-US" i="1" dirty="0"/>
                  <a:t> </a:t>
                </a:r>
                <a:r>
                  <a:rPr lang="en-US" dirty="0"/>
                  <a:t>and define </a:t>
                </a:r>
                <a:r>
                  <a:rPr lang="en-US" b="1" i="1" dirty="0"/>
                  <a:t>d</a:t>
                </a:r>
                <a:r>
                  <a:rPr lang="en-US" dirty="0"/>
                  <a:t>(</a:t>
                </a:r>
                <a:r>
                  <a:rPr lang="en-US" b="1" i="1" dirty="0"/>
                  <a:t>v</a:t>
                </a:r>
                <a:r>
                  <a:rPr lang="en-US" dirty="0"/>
                  <a:t>)</a:t>
                </a:r>
                <a:r>
                  <a:rPr lang="en-US" i="1" dirty="0"/>
                  <a:t> </a:t>
                </a:r>
                <a:r>
                  <a:rPr lang="en-US" dirty="0"/>
                  <a:t>= </a:t>
                </a:r>
                <a:r>
                  <a:rPr lang="en-US" b="1" i="1" dirty="0"/>
                  <a:t>d'</a:t>
                </a:r>
                <a:r>
                  <a:rPr lang="en-US" dirty="0"/>
                  <a:t>(</a:t>
                </a:r>
                <a:r>
                  <a:rPr lang="en-US" b="1" i="1" dirty="0"/>
                  <a:t>v</a:t>
                </a: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r="-1185"/>
                </a:stretch>
              </a:blipFill>
            </p:spPr>
            <p:txBody>
              <a:bodyPr/>
              <a:lstStyle/>
              <a:p>
                <a:r>
                  <a:rPr lang="en-US">
                    <a:noFill/>
                  </a:rPr>
                  <a:t> </a:t>
                </a:r>
              </a:p>
            </p:txBody>
          </p:sp>
        </mc:Fallback>
      </mc:AlternateContent>
    </p:spTree>
    <p:extLst>
      <p:ext uri="{BB962C8B-B14F-4D97-AF65-F5344CB8AC3E}">
        <p14:creationId xmlns:p14="http://schemas.microsoft.com/office/powerpoint/2010/main" val="72369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Dijkstra's Algorithm Example</a:t>
            </a:r>
          </a:p>
        </p:txBody>
      </p:sp>
      <p:grpSp>
        <p:nvGrpSpPr>
          <p:cNvPr id="48" name="Group 47"/>
          <p:cNvGrpSpPr/>
          <p:nvPr/>
        </p:nvGrpSpPr>
        <p:grpSpPr>
          <a:xfrm>
            <a:off x="3581400" y="1676400"/>
            <a:ext cx="5388016" cy="5018850"/>
            <a:chOff x="1850984" y="1316736"/>
            <a:chExt cx="6101594" cy="5683536"/>
          </a:xfrm>
        </p:grpSpPr>
        <p:cxnSp>
          <p:nvCxnSpPr>
            <p:cNvPr id="4" name="Straight Connector 3"/>
            <p:cNvCxnSpPr>
              <a:stCxn id="17" idx="0"/>
              <a:endCxn id="15" idx="5"/>
            </p:cNvCxnSpPr>
            <p:nvPr/>
          </p:nvCxnSpPr>
          <p:spPr>
            <a:xfrm flipH="1" flipV="1">
              <a:off x="4038600" y="3560806"/>
              <a:ext cx="1196340" cy="2303981"/>
            </a:xfrm>
            <a:prstGeom prst="line">
              <a:avLst/>
            </a:prstGeom>
            <a:ln>
              <a:headEnd type="triangle" w="lg" len="lg"/>
              <a:tailEnd type="none" w="lg" len="lg"/>
            </a:ln>
          </p:spPr>
          <p:style>
            <a:lnRef idx="3">
              <a:schemeClr val="accent1"/>
            </a:lnRef>
            <a:fillRef idx="0">
              <a:schemeClr val="accent1"/>
            </a:fillRef>
            <a:effectRef idx="2">
              <a:schemeClr val="accent1"/>
            </a:effectRef>
            <a:fontRef idx="minor">
              <a:schemeClr val="tx1"/>
            </a:fontRef>
          </p:style>
        </p:cxnSp>
        <p:cxnSp>
          <p:nvCxnSpPr>
            <p:cNvPr id="5" name="Straight Connector 4"/>
            <p:cNvCxnSpPr>
              <a:stCxn id="17" idx="3"/>
              <a:endCxn id="18" idx="6"/>
            </p:cNvCxnSpPr>
            <p:nvPr/>
          </p:nvCxnSpPr>
          <p:spPr>
            <a:xfrm flipH="1">
              <a:off x="3290621" y="6320072"/>
              <a:ext cx="1755734" cy="26670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6" name="Straight Connector 5"/>
            <p:cNvCxnSpPr>
              <a:stCxn id="15" idx="1"/>
              <a:endCxn id="16" idx="5"/>
            </p:cNvCxnSpPr>
            <p:nvPr/>
          </p:nvCxnSpPr>
          <p:spPr>
            <a:xfrm flipH="1" flipV="1">
              <a:off x="2676797" y="2117511"/>
              <a:ext cx="984633" cy="1066125"/>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7" name="Straight Connector 6"/>
            <p:cNvCxnSpPr>
              <a:stCxn id="21" idx="0"/>
              <a:endCxn id="16" idx="4"/>
            </p:cNvCxnSpPr>
            <p:nvPr/>
          </p:nvCxnSpPr>
          <p:spPr>
            <a:xfrm flipV="1">
              <a:off x="2117684" y="2195626"/>
              <a:ext cx="370528" cy="2499733"/>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8" name="Straight Connector 7"/>
            <p:cNvCxnSpPr>
              <a:stCxn id="21" idx="4"/>
              <a:endCxn id="18" idx="1"/>
            </p:cNvCxnSpPr>
            <p:nvPr/>
          </p:nvCxnSpPr>
          <p:spPr>
            <a:xfrm>
              <a:off x="2117684" y="5228759"/>
              <a:ext cx="717652" cy="1169428"/>
            </a:xfrm>
            <a:prstGeom prst="line">
              <a:avLst/>
            </a:prstGeom>
            <a:ln>
              <a:headEnd type="triangle" w="lg" len="lg"/>
              <a:tailEnd type="none" w="lg" len="lg"/>
            </a:ln>
          </p:spPr>
          <p:style>
            <a:lnRef idx="3">
              <a:schemeClr val="accent1"/>
            </a:lnRef>
            <a:fillRef idx="0">
              <a:schemeClr val="accent1"/>
            </a:fillRef>
            <a:effectRef idx="2">
              <a:schemeClr val="accent1"/>
            </a:effectRef>
            <a:fontRef idx="minor">
              <a:schemeClr val="tx1"/>
            </a:fontRef>
          </p:style>
        </p:cxnSp>
        <p:cxnSp>
          <p:nvCxnSpPr>
            <p:cNvPr id="9" name="Straight Connector 8"/>
            <p:cNvCxnSpPr>
              <a:stCxn id="15" idx="5"/>
              <a:endCxn id="19" idx="2"/>
            </p:cNvCxnSpPr>
            <p:nvPr/>
          </p:nvCxnSpPr>
          <p:spPr>
            <a:xfrm>
              <a:off x="4038600" y="3560806"/>
              <a:ext cx="2971839" cy="39958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0" name="Straight Connector 9"/>
            <p:cNvCxnSpPr>
              <a:stCxn id="16" idx="6"/>
              <a:endCxn id="20" idx="2"/>
            </p:cNvCxnSpPr>
            <p:nvPr/>
          </p:nvCxnSpPr>
          <p:spPr>
            <a:xfrm flipV="1">
              <a:off x="2754912" y="1583436"/>
              <a:ext cx="2059315" cy="34549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1" name="Straight Connector 10"/>
            <p:cNvCxnSpPr>
              <a:stCxn id="19" idx="1"/>
              <a:endCxn id="20" idx="5"/>
            </p:cNvCxnSpPr>
            <p:nvPr/>
          </p:nvCxnSpPr>
          <p:spPr>
            <a:xfrm flipH="1" flipV="1">
              <a:off x="5269512" y="1772021"/>
              <a:ext cx="1819042" cy="199978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2" name="Straight Connector 11"/>
            <p:cNvCxnSpPr>
              <a:stCxn id="21" idx="7"/>
              <a:endCxn id="15" idx="3"/>
            </p:cNvCxnSpPr>
            <p:nvPr/>
          </p:nvCxnSpPr>
          <p:spPr>
            <a:xfrm flipV="1">
              <a:off x="2306269" y="3560806"/>
              <a:ext cx="1355161" cy="1212668"/>
            </a:xfrm>
            <a:prstGeom prst="line">
              <a:avLst/>
            </a:prstGeom>
            <a:ln>
              <a:headEnd type="triangle" w="lg" len="lg"/>
              <a:tailEnd type="none" w="lg" len="lg"/>
            </a:ln>
          </p:spPr>
          <p:style>
            <a:lnRef idx="3">
              <a:schemeClr val="accent1"/>
            </a:lnRef>
            <a:fillRef idx="0">
              <a:schemeClr val="accent1"/>
            </a:fillRef>
            <a:effectRef idx="2">
              <a:schemeClr val="accent1"/>
            </a:effectRef>
            <a:fontRef idx="minor">
              <a:schemeClr val="tx1"/>
            </a:fontRef>
          </p:style>
        </p:cxnSp>
        <p:cxnSp>
          <p:nvCxnSpPr>
            <p:cNvPr id="13" name="Straight Connector 12"/>
            <p:cNvCxnSpPr>
              <a:stCxn id="15" idx="7"/>
              <a:endCxn id="20" idx="4"/>
            </p:cNvCxnSpPr>
            <p:nvPr/>
          </p:nvCxnSpPr>
          <p:spPr>
            <a:xfrm flipV="1">
              <a:off x="4038600" y="1850136"/>
              <a:ext cx="1042327" cy="133350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4" name="Straight Connector 13"/>
            <p:cNvCxnSpPr>
              <a:stCxn id="17" idx="6"/>
              <a:endCxn id="19" idx="4"/>
            </p:cNvCxnSpPr>
            <p:nvPr/>
          </p:nvCxnSpPr>
          <p:spPr>
            <a:xfrm flipV="1">
              <a:off x="5501640" y="4227086"/>
              <a:ext cx="1775499" cy="1904401"/>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sp>
          <p:nvSpPr>
            <p:cNvPr id="15" name="Oval 14"/>
            <p:cNvSpPr/>
            <p:nvPr/>
          </p:nvSpPr>
          <p:spPr>
            <a:xfrm>
              <a:off x="3583315" y="3105521"/>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6" name="Oval 15"/>
            <p:cNvSpPr/>
            <p:nvPr/>
          </p:nvSpPr>
          <p:spPr>
            <a:xfrm>
              <a:off x="2221512" y="166222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7" name="Oval 16"/>
            <p:cNvSpPr/>
            <p:nvPr/>
          </p:nvSpPr>
          <p:spPr>
            <a:xfrm>
              <a:off x="4968240" y="5864787"/>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8" name="Oval 17"/>
            <p:cNvSpPr/>
            <p:nvPr/>
          </p:nvSpPr>
          <p:spPr>
            <a:xfrm>
              <a:off x="2757221" y="6320072"/>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9" name="Oval 18"/>
            <p:cNvSpPr/>
            <p:nvPr/>
          </p:nvSpPr>
          <p:spPr>
            <a:xfrm>
              <a:off x="7010439" y="369368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20" name="Oval 19"/>
            <p:cNvSpPr/>
            <p:nvPr/>
          </p:nvSpPr>
          <p:spPr>
            <a:xfrm>
              <a:off x="4814227" y="131673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21" name="Oval 20"/>
            <p:cNvSpPr/>
            <p:nvPr/>
          </p:nvSpPr>
          <p:spPr>
            <a:xfrm>
              <a:off x="1850984" y="4695359"/>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22" name="TextBox 21"/>
            <p:cNvSpPr txBox="1"/>
            <p:nvPr/>
          </p:nvSpPr>
          <p:spPr>
            <a:xfrm>
              <a:off x="5279984" y="3374136"/>
              <a:ext cx="304800" cy="418246"/>
            </a:xfrm>
            <a:prstGeom prst="rect">
              <a:avLst/>
            </a:prstGeom>
            <a:noFill/>
          </p:spPr>
          <p:txBody>
            <a:bodyPr wrap="square" rtlCol="0">
              <a:spAutoFit/>
            </a:bodyPr>
            <a:lstStyle/>
            <a:p>
              <a:r>
                <a:rPr lang="en-US" dirty="0"/>
                <a:t>8</a:t>
              </a:r>
            </a:p>
          </p:txBody>
        </p:sp>
        <p:sp>
          <p:nvSpPr>
            <p:cNvPr id="23" name="Oval 22"/>
            <p:cNvSpPr/>
            <p:nvPr/>
          </p:nvSpPr>
          <p:spPr>
            <a:xfrm>
              <a:off x="5501640" y="4485154"/>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24" name="Oval 23"/>
            <p:cNvSpPr/>
            <p:nvPr/>
          </p:nvSpPr>
          <p:spPr>
            <a:xfrm>
              <a:off x="3214027" y="470313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25" name="Oval 24"/>
            <p:cNvSpPr/>
            <p:nvPr/>
          </p:nvSpPr>
          <p:spPr>
            <a:xfrm>
              <a:off x="7419178" y="238353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t>
              </a:r>
            </a:p>
          </p:txBody>
        </p:sp>
        <p:cxnSp>
          <p:nvCxnSpPr>
            <p:cNvPr id="26" name="Straight Connector 25"/>
            <p:cNvCxnSpPr>
              <a:stCxn id="15" idx="4"/>
              <a:endCxn id="24" idx="0"/>
            </p:cNvCxnSpPr>
            <p:nvPr/>
          </p:nvCxnSpPr>
          <p:spPr>
            <a:xfrm flipH="1">
              <a:off x="3480727" y="3638921"/>
              <a:ext cx="369288" cy="1064209"/>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27" name="Straight Connector 26"/>
            <p:cNvCxnSpPr>
              <a:stCxn id="24" idx="5"/>
              <a:endCxn id="17" idx="1"/>
            </p:cNvCxnSpPr>
            <p:nvPr/>
          </p:nvCxnSpPr>
          <p:spPr>
            <a:xfrm>
              <a:off x="3669312" y="5158415"/>
              <a:ext cx="1377043" cy="784487"/>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28" name="Straight Connector 27"/>
            <p:cNvCxnSpPr>
              <a:stCxn id="20" idx="6"/>
              <a:endCxn id="25" idx="1"/>
            </p:cNvCxnSpPr>
            <p:nvPr/>
          </p:nvCxnSpPr>
          <p:spPr>
            <a:xfrm>
              <a:off x="5347627" y="1583436"/>
              <a:ext cx="2149666" cy="878215"/>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29" name="Straight Connector 28"/>
            <p:cNvCxnSpPr>
              <a:stCxn id="19" idx="7"/>
              <a:endCxn id="25" idx="4"/>
            </p:cNvCxnSpPr>
            <p:nvPr/>
          </p:nvCxnSpPr>
          <p:spPr>
            <a:xfrm flipV="1">
              <a:off x="7465724" y="2916936"/>
              <a:ext cx="220154" cy="854865"/>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30" name="Straight Connector 29"/>
            <p:cNvCxnSpPr>
              <a:stCxn id="17" idx="7"/>
              <a:endCxn id="23" idx="3"/>
            </p:cNvCxnSpPr>
            <p:nvPr/>
          </p:nvCxnSpPr>
          <p:spPr>
            <a:xfrm flipV="1">
              <a:off x="5423525" y="4940439"/>
              <a:ext cx="156230" cy="1002463"/>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31" name="Straight Connector 30"/>
            <p:cNvCxnSpPr>
              <a:stCxn id="23" idx="7"/>
              <a:endCxn id="19" idx="3"/>
            </p:cNvCxnSpPr>
            <p:nvPr/>
          </p:nvCxnSpPr>
          <p:spPr>
            <a:xfrm flipV="1">
              <a:off x="5956925" y="4148971"/>
              <a:ext cx="1131629" cy="414298"/>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sp>
          <p:nvSpPr>
            <p:cNvPr id="32" name="TextBox 31"/>
            <p:cNvSpPr txBox="1"/>
            <p:nvPr/>
          </p:nvSpPr>
          <p:spPr>
            <a:xfrm>
              <a:off x="4166528" y="2276985"/>
              <a:ext cx="304800" cy="418246"/>
            </a:xfrm>
            <a:prstGeom prst="rect">
              <a:avLst/>
            </a:prstGeom>
            <a:noFill/>
          </p:spPr>
          <p:txBody>
            <a:bodyPr wrap="square" rtlCol="0">
              <a:spAutoFit/>
            </a:bodyPr>
            <a:lstStyle/>
            <a:p>
              <a:r>
                <a:rPr lang="en-US" dirty="0"/>
                <a:t>4</a:t>
              </a:r>
            </a:p>
          </p:txBody>
        </p:sp>
        <p:sp>
          <p:nvSpPr>
            <p:cNvPr id="33" name="TextBox 32"/>
            <p:cNvSpPr txBox="1"/>
            <p:nvPr/>
          </p:nvSpPr>
          <p:spPr>
            <a:xfrm>
              <a:off x="2886485" y="2688336"/>
              <a:ext cx="304800" cy="418246"/>
            </a:xfrm>
            <a:prstGeom prst="rect">
              <a:avLst/>
            </a:prstGeom>
            <a:noFill/>
          </p:spPr>
          <p:txBody>
            <a:bodyPr wrap="square" rtlCol="0">
              <a:spAutoFit/>
            </a:bodyPr>
            <a:lstStyle/>
            <a:p>
              <a:r>
                <a:rPr lang="en-US" dirty="0"/>
                <a:t>2</a:t>
              </a:r>
            </a:p>
          </p:txBody>
        </p:sp>
        <p:sp>
          <p:nvSpPr>
            <p:cNvPr id="34" name="TextBox 33"/>
            <p:cNvSpPr txBox="1"/>
            <p:nvPr/>
          </p:nvSpPr>
          <p:spPr>
            <a:xfrm>
              <a:off x="2627610" y="3646614"/>
              <a:ext cx="463469" cy="418246"/>
            </a:xfrm>
            <a:prstGeom prst="rect">
              <a:avLst/>
            </a:prstGeom>
            <a:noFill/>
          </p:spPr>
          <p:txBody>
            <a:bodyPr wrap="square" rtlCol="0">
              <a:spAutoFit/>
            </a:bodyPr>
            <a:lstStyle/>
            <a:p>
              <a:pPr algn="ctr"/>
              <a:r>
                <a:rPr lang="en-US" dirty="0"/>
                <a:t>13</a:t>
              </a:r>
            </a:p>
          </p:txBody>
        </p:sp>
        <p:sp>
          <p:nvSpPr>
            <p:cNvPr id="35" name="TextBox 34"/>
            <p:cNvSpPr txBox="1"/>
            <p:nvPr/>
          </p:nvSpPr>
          <p:spPr>
            <a:xfrm>
              <a:off x="1850984" y="3159702"/>
              <a:ext cx="304800" cy="418246"/>
            </a:xfrm>
            <a:prstGeom prst="rect">
              <a:avLst/>
            </a:prstGeom>
            <a:noFill/>
          </p:spPr>
          <p:txBody>
            <a:bodyPr wrap="square" rtlCol="0">
              <a:spAutoFit/>
            </a:bodyPr>
            <a:lstStyle/>
            <a:p>
              <a:pPr algn="ctr"/>
              <a:r>
                <a:rPr lang="en-US" dirty="0"/>
                <a:t>3</a:t>
              </a:r>
            </a:p>
          </p:txBody>
        </p:sp>
        <p:sp>
          <p:nvSpPr>
            <p:cNvPr id="36" name="TextBox 35"/>
            <p:cNvSpPr txBox="1"/>
            <p:nvPr/>
          </p:nvSpPr>
          <p:spPr>
            <a:xfrm>
              <a:off x="2057812" y="5680120"/>
              <a:ext cx="304800" cy="418246"/>
            </a:xfrm>
            <a:prstGeom prst="rect">
              <a:avLst/>
            </a:prstGeom>
            <a:noFill/>
          </p:spPr>
          <p:txBody>
            <a:bodyPr wrap="square" rtlCol="0">
              <a:spAutoFit/>
            </a:bodyPr>
            <a:lstStyle/>
            <a:p>
              <a:pPr algn="ctr"/>
              <a:r>
                <a:rPr lang="en-US" dirty="0"/>
                <a:t>4</a:t>
              </a:r>
            </a:p>
          </p:txBody>
        </p:sp>
        <p:sp>
          <p:nvSpPr>
            <p:cNvPr id="37" name="TextBox 36"/>
            <p:cNvSpPr txBox="1"/>
            <p:nvPr/>
          </p:nvSpPr>
          <p:spPr>
            <a:xfrm>
              <a:off x="3291054" y="4053453"/>
              <a:ext cx="304800" cy="418246"/>
            </a:xfrm>
            <a:prstGeom prst="rect">
              <a:avLst/>
            </a:prstGeom>
            <a:noFill/>
          </p:spPr>
          <p:txBody>
            <a:bodyPr wrap="square" rtlCol="0">
              <a:spAutoFit/>
            </a:bodyPr>
            <a:lstStyle/>
            <a:p>
              <a:pPr algn="ctr"/>
              <a:r>
                <a:rPr lang="en-US" dirty="0"/>
                <a:t>2</a:t>
              </a:r>
            </a:p>
          </p:txBody>
        </p:sp>
        <p:sp>
          <p:nvSpPr>
            <p:cNvPr id="38" name="TextBox 37"/>
            <p:cNvSpPr txBox="1"/>
            <p:nvPr/>
          </p:nvSpPr>
          <p:spPr>
            <a:xfrm>
              <a:off x="4014127" y="6582026"/>
              <a:ext cx="304800" cy="418246"/>
            </a:xfrm>
            <a:prstGeom prst="rect">
              <a:avLst/>
            </a:prstGeom>
            <a:noFill/>
          </p:spPr>
          <p:txBody>
            <a:bodyPr wrap="square" rtlCol="0">
              <a:spAutoFit/>
            </a:bodyPr>
            <a:lstStyle/>
            <a:p>
              <a:pPr algn="ctr"/>
              <a:r>
                <a:rPr lang="en-US" dirty="0"/>
                <a:t>1</a:t>
              </a:r>
            </a:p>
          </p:txBody>
        </p:sp>
        <p:sp>
          <p:nvSpPr>
            <p:cNvPr id="39" name="TextBox 38"/>
            <p:cNvSpPr txBox="1"/>
            <p:nvPr/>
          </p:nvSpPr>
          <p:spPr>
            <a:xfrm>
              <a:off x="3888878" y="5476681"/>
              <a:ext cx="304800" cy="418246"/>
            </a:xfrm>
            <a:prstGeom prst="rect">
              <a:avLst/>
            </a:prstGeom>
            <a:noFill/>
          </p:spPr>
          <p:txBody>
            <a:bodyPr wrap="square" rtlCol="0">
              <a:spAutoFit/>
            </a:bodyPr>
            <a:lstStyle/>
            <a:p>
              <a:pPr algn="ctr"/>
              <a:r>
                <a:rPr lang="en-US" dirty="0"/>
                <a:t>3</a:t>
              </a:r>
            </a:p>
          </p:txBody>
        </p:sp>
        <p:sp>
          <p:nvSpPr>
            <p:cNvPr id="40" name="TextBox 39"/>
            <p:cNvSpPr txBox="1"/>
            <p:nvPr/>
          </p:nvSpPr>
          <p:spPr>
            <a:xfrm>
              <a:off x="4213184" y="4605004"/>
              <a:ext cx="304800" cy="418246"/>
            </a:xfrm>
            <a:prstGeom prst="rect">
              <a:avLst/>
            </a:prstGeom>
            <a:noFill/>
          </p:spPr>
          <p:txBody>
            <a:bodyPr wrap="square" rtlCol="0">
              <a:spAutoFit/>
            </a:bodyPr>
            <a:lstStyle/>
            <a:p>
              <a:pPr algn="ctr"/>
              <a:r>
                <a:rPr lang="en-US" dirty="0"/>
                <a:t>7</a:t>
              </a:r>
            </a:p>
          </p:txBody>
        </p:sp>
        <p:sp>
          <p:nvSpPr>
            <p:cNvPr id="41" name="TextBox 40"/>
            <p:cNvSpPr txBox="1"/>
            <p:nvPr/>
          </p:nvSpPr>
          <p:spPr>
            <a:xfrm>
              <a:off x="5196840" y="5051864"/>
              <a:ext cx="304800" cy="418246"/>
            </a:xfrm>
            <a:prstGeom prst="rect">
              <a:avLst/>
            </a:prstGeom>
            <a:noFill/>
          </p:spPr>
          <p:txBody>
            <a:bodyPr wrap="square" rtlCol="0">
              <a:spAutoFit/>
            </a:bodyPr>
            <a:lstStyle/>
            <a:p>
              <a:pPr algn="ctr"/>
              <a:r>
                <a:rPr lang="en-US" dirty="0"/>
                <a:t>4</a:t>
              </a:r>
            </a:p>
          </p:txBody>
        </p:sp>
        <p:sp>
          <p:nvSpPr>
            <p:cNvPr id="42" name="TextBox 41"/>
            <p:cNvSpPr txBox="1"/>
            <p:nvPr/>
          </p:nvSpPr>
          <p:spPr>
            <a:xfrm>
              <a:off x="6359453" y="5214604"/>
              <a:ext cx="673131" cy="418246"/>
            </a:xfrm>
            <a:prstGeom prst="rect">
              <a:avLst/>
            </a:prstGeom>
            <a:noFill/>
          </p:spPr>
          <p:txBody>
            <a:bodyPr wrap="square" rtlCol="0">
              <a:spAutoFit/>
            </a:bodyPr>
            <a:lstStyle/>
            <a:p>
              <a:pPr algn="ctr"/>
              <a:r>
                <a:rPr lang="en-US" dirty="0"/>
                <a:t>17</a:t>
              </a:r>
            </a:p>
          </p:txBody>
        </p:sp>
        <p:sp>
          <p:nvSpPr>
            <p:cNvPr id="43" name="TextBox 42"/>
            <p:cNvSpPr txBox="1"/>
            <p:nvPr/>
          </p:nvSpPr>
          <p:spPr>
            <a:xfrm>
              <a:off x="5948105" y="4053452"/>
              <a:ext cx="673131" cy="418246"/>
            </a:xfrm>
            <a:prstGeom prst="rect">
              <a:avLst/>
            </a:prstGeom>
            <a:noFill/>
          </p:spPr>
          <p:txBody>
            <a:bodyPr wrap="square" rtlCol="0">
              <a:spAutoFit/>
            </a:bodyPr>
            <a:lstStyle/>
            <a:p>
              <a:pPr algn="ctr"/>
              <a:r>
                <a:rPr lang="en-US" dirty="0"/>
                <a:t>3</a:t>
              </a:r>
            </a:p>
          </p:txBody>
        </p:sp>
        <p:sp>
          <p:nvSpPr>
            <p:cNvPr id="44" name="TextBox 43"/>
            <p:cNvSpPr txBox="1"/>
            <p:nvPr/>
          </p:nvSpPr>
          <p:spPr>
            <a:xfrm>
              <a:off x="5741951" y="2700004"/>
              <a:ext cx="304800" cy="418246"/>
            </a:xfrm>
            <a:prstGeom prst="rect">
              <a:avLst/>
            </a:prstGeom>
            <a:noFill/>
          </p:spPr>
          <p:txBody>
            <a:bodyPr wrap="square" rtlCol="0">
              <a:spAutoFit/>
            </a:bodyPr>
            <a:lstStyle/>
            <a:p>
              <a:r>
                <a:rPr lang="en-US" dirty="0"/>
                <a:t>9</a:t>
              </a:r>
            </a:p>
          </p:txBody>
        </p:sp>
        <p:sp>
          <p:nvSpPr>
            <p:cNvPr id="45" name="TextBox 44"/>
            <p:cNvSpPr txBox="1"/>
            <p:nvPr/>
          </p:nvSpPr>
          <p:spPr>
            <a:xfrm>
              <a:off x="6575384" y="1709404"/>
              <a:ext cx="304800" cy="418246"/>
            </a:xfrm>
            <a:prstGeom prst="rect">
              <a:avLst/>
            </a:prstGeom>
            <a:noFill/>
          </p:spPr>
          <p:txBody>
            <a:bodyPr wrap="square" rtlCol="0">
              <a:spAutoFit/>
            </a:bodyPr>
            <a:lstStyle/>
            <a:p>
              <a:r>
                <a:rPr lang="en-US" dirty="0"/>
                <a:t>2</a:t>
              </a:r>
            </a:p>
          </p:txBody>
        </p:sp>
        <p:sp>
          <p:nvSpPr>
            <p:cNvPr id="46" name="TextBox 45"/>
            <p:cNvSpPr txBox="1"/>
            <p:nvPr/>
          </p:nvSpPr>
          <p:spPr>
            <a:xfrm>
              <a:off x="7642184" y="3221736"/>
              <a:ext cx="304800" cy="418246"/>
            </a:xfrm>
            <a:prstGeom prst="rect">
              <a:avLst/>
            </a:prstGeom>
            <a:noFill/>
          </p:spPr>
          <p:txBody>
            <a:bodyPr wrap="square" rtlCol="0">
              <a:spAutoFit/>
            </a:bodyPr>
            <a:lstStyle/>
            <a:p>
              <a:r>
                <a:rPr lang="en-US" dirty="0"/>
                <a:t>6</a:t>
              </a:r>
            </a:p>
          </p:txBody>
        </p:sp>
        <p:sp>
          <p:nvSpPr>
            <p:cNvPr id="47" name="TextBox 46"/>
            <p:cNvSpPr txBox="1"/>
            <p:nvPr/>
          </p:nvSpPr>
          <p:spPr>
            <a:xfrm>
              <a:off x="3509029" y="1371655"/>
              <a:ext cx="304800" cy="418246"/>
            </a:xfrm>
            <a:prstGeom prst="rect">
              <a:avLst/>
            </a:prstGeom>
            <a:noFill/>
          </p:spPr>
          <p:txBody>
            <a:bodyPr wrap="square" rtlCol="0">
              <a:spAutoFit/>
            </a:bodyPr>
            <a:lstStyle/>
            <a:p>
              <a:pPr algn="ctr"/>
              <a:r>
                <a:rPr lang="en-US" dirty="0"/>
                <a:t>3</a:t>
              </a:r>
            </a:p>
          </p:txBody>
        </p:sp>
      </p:grpSp>
    </p:spTree>
    <p:extLst>
      <p:ext uri="{BB962C8B-B14F-4D97-AF65-F5344CB8AC3E}">
        <p14:creationId xmlns:p14="http://schemas.microsoft.com/office/powerpoint/2010/main" val="110092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Reflections on Dijkstra's algorithm</a:t>
            </a:r>
          </a:p>
        </p:txBody>
      </p:sp>
      <p:sp>
        <p:nvSpPr>
          <p:cNvPr id="3" name="Content Placeholder 2"/>
          <p:cNvSpPr>
            <a:spLocks noGrp="1"/>
          </p:cNvSpPr>
          <p:nvPr>
            <p:ph idx="1"/>
          </p:nvPr>
        </p:nvSpPr>
        <p:spPr/>
        <p:txBody>
          <a:bodyPr>
            <a:normAutofit fontScale="92500" lnSpcReduction="10000"/>
          </a:bodyPr>
          <a:lstStyle/>
          <a:p>
            <a:r>
              <a:rPr lang="en-US" dirty="0"/>
              <a:t>You can think of Breadth-First Search as a pulse expanding, layer by layer, through a graph from some starting node</a:t>
            </a:r>
          </a:p>
          <a:p>
            <a:r>
              <a:rPr lang="en-US" dirty="0"/>
              <a:t>Dijkstra's algorithm is the same, except that the time it takes for the pulse to arrive is based not on the number of edges, but the lengths of the edges it has to pass through</a:t>
            </a:r>
          </a:p>
          <a:p>
            <a:r>
              <a:rPr lang="en-US" dirty="0"/>
              <a:t>Because Dijkstra's algorithm expands from the starting point to whatever is closer, it grows like a blob</a:t>
            </a:r>
          </a:p>
          <a:p>
            <a:r>
              <a:rPr lang="en-US" dirty="0"/>
              <a:t>There are algorithms that, under certain situations, can cleverly grow in the direction of the destination and will often take less time to find the path there</a:t>
            </a:r>
          </a:p>
        </p:txBody>
      </p:sp>
    </p:spTree>
    <p:extLst>
      <p:ext uri="{BB962C8B-B14F-4D97-AF65-F5344CB8AC3E}">
        <p14:creationId xmlns:p14="http://schemas.microsoft.com/office/powerpoint/2010/main" val="422760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Minimum Spanning Trees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359131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spanning tree</a:t>
            </a:r>
          </a:p>
        </p:txBody>
      </p:sp>
      <p:sp>
        <p:nvSpPr>
          <p:cNvPr id="3" name="Content Placeholder 2"/>
          <p:cNvSpPr>
            <a:spLocks noGrp="1"/>
          </p:cNvSpPr>
          <p:nvPr>
            <p:ph idx="1"/>
          </p:nvPr>
        </p:nvSpPr>
        <p:spPr/>
        <p:txBody>
          <a:bodyPr>
            <a:normAutofit lnSpcReduction="10000"/>
          </a:bodyPr>
          <a:lstStyle/>
          <a:p>
            <a:r>
              <a:rPr lang="en-US" dirty="0"/>
              <a:t>We have a weighted, connected graph and we want to remove as many edges as possible such that:</a:t>
            </a:r>
          </a:p>
          <a:p>
            <a:pPr lvl="1"/>
            <a:r>
              <a:rPr lang="en-US" dirty="0"/>
              <a:t>The graph remains connected</a:t>
            </a:r>
          </a:p>
          <a:p>
            <a:pPr lvl="1"/>
            <a:r>
              <a:rPr lang="en-US" dirty="0"/>
              <a:t>The edges we keep have the smallest total weight</a:t>
            </a:r>
          </a:p>
          <a:p>
            <a:r>
              <a:rPr lang="en-US" dirty="0"/>
              <a:t>This is the </a:t>
            </a:r>
            <a:r>
              <a:rPr lang="en-US" b="1" dirty="0"/>
              <a:t>minimum spanning tree</a:t>
            </a:r>
            <a:r>
              <a:rPr lang="en-US" dirty="0"/>
              <a:t> (MST) problem</a:t>
            </a:r>
          </a:p>
          <a:p>
            <a:r>
              <a:rPr lang="en-US" dirty="0"/>
              <a:t>We can imagine pruning down a communication network so that it's still connected but only with the cheapest amount of wire total</a:t>
            </a:r>
          </a:p>
          <a:p>
            <a:r>
              <a:rPr lang="en-US" dirty="0"/>
              <a:t>MST algorithms are also used as subroutines in other graph problems</a:t>
            </a:r>
          </a:p>
        </p:txBody>
      </p:sp>
    </p:spTree>
    <p:extLst>
      <p:ext uri="{BB962C8B-B14F-4D97-AF65-F5344CB8AC3E}">
        <p14:creationId xmlns:p14="http://schemas.microsoft.com/office/powerpoint/2010/main" val="94677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MST observations</a:t>
            </a:r>
          </a:p>
        </p:txBody>
      </p:sp>
      <p:sp>
        <p:nvSpPr>
          <p:cNvPr id="3" name="Content Placeholder 2"/>
          <p:cNvSpPr>
            <a:spLocks noGrp="1"/>
          </p:cNvSpPr>
          <p:nvPr>
            <p:ph idx="1"/>
          </p:nvPr>
        </p:nvSpPr>
        <p:spPr/>
        <p:txBody>
          <a:bodyPr/>
          <a:lstStyle/>
          <a:p>
            <a:r>
              <a:rPr lang="en-US" dirty="0"/>
              <a:t>Assuming positive edge weights, the resulting graph is obviously a tree</a:t>
            </a:r>
          </a:p>
          <a:p>
            <a:pPr lvl="1"/>
            <a:r>
              <a:rPr lang="en-US" dirty="0"/>
              <a:t>If the graph wasn't connected, it wouldn't be a solution to our problem</a:t>
            </a:r>
          </a:p>
          <a:p>
            <a:pPr lvl="1"/>
            <a:r>
              <a:rPr lang="en-US" dirty="0"/>
              <a:t>If there was a cycle, we could remove an edge, make it cheaper, and still have connectivity</a:t>
            </a:r>
          </a:p>
          <a:p>
            <a:endParaRPr lang="en-US" dirty="0"/>
          </a:p>
          <a:p>
            <a:endParaRPr lang="en-US" dirty="0"/>
          </a:p>
        </p:txBody>
      </p:sp>
    </p:spTree>
    <p:extLst>
      <p:ext uri="{BB962C8B-B14F-4D97-AF65-F5344CB8AC3E}">
        <p14:creationId xmlns:p14="http://schemas.microsoft.com/office/powerpoint/2010/main" val="421475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Finished Master Theorem</a:t>
            </a:r>
          </a:p>
          <a:p>
            <a:r>
              <a:rPr lang="en-US" dirty="0"/>
              <a:t>Solved exercises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Approaches</a:t>
            </a:r>
          </a:p>
        </p:txBody>
      </p:sp>
      <p:sp>
        <p:nvSpPr>
          <p:cNvPr id="3" name="Content Placeholder 2"/>
          <p:cNvSpPr>
            <a:spLocks noGrp="1"/>
          </p:cNvSpPr>
          <p:nvPr>
            <p:ph idx="1"/>
          </p:nvPr>
        </p:nvSpPr>
        <p:spPr/>
        <p:txBody>
          <a:bodyPr>
            <a:normAutofit/>
          </a:bodyPr>
          <a:lstStyle/>
          <a:p>
            <a:r>
              <a:rPr lang="en-US" b="1" dirty="0" err="1"/>
              <a:t>Kruskal's</a:t>
            </a:r>
            <a:r>
              <a:rPr lang="en-US" b="1" dirty="0"/>
              <a:t> algorithm:</a:t>
            </a:r>
            <a:r>
              <a:rPr lang="en-US" dirty="0"/>
              <a:t> Add edges to the MST in order of increasing cost unless it causes a cycle</a:t>
            </a:r>
          </a:p>
          <a:p>
            <a:r>
              <a:rPr lang="en-US" b="1" dirty="0"/>
              <a:t>Prim's algorithm:</a:t>
            </a:r>
            <a:r>
              <a:rPr lang="en-US" dirty="0"/>
              <a:t> Grow outward from a node, always adding the cheapest edge to a node that is not yet in the MST</a:t>
            </a:r>
          </a:p>
          <a:p>
            <a:r>
              <a:rPr lang="en-US" b="1" dirty="0"/>
              <a:t>Backwards </a:t>
            </a:r>
            <a:r>
              <a:rPr lang="en-US" b="1" dirty="0" err="1"/>
              <a:t>Kruskal's</a:t>
            </a:r>
            <a:r>
              <a:rPr lang="en-US" b="1" dirty="0"/>
              <a:t> algorithm:</a:t>
            </a:r>
            <a:r>
              <a:rPr lang="en-US" dirty="0"/>
              <a:t> Remove edges from the original graph in order of decreasing cost unless it disconnects the graph</a:t>
            </a:r>
          </a:p>
          <a:p>
            <a:r>
              <a:rPr lang="en-US" dirty="0"/>
              <a:t>All three algorithms work!</a:t>
            </a:r>
          </a:p>
          <a:p>
            <a:pPr marL="457200" lvl="1" indent="0">
              <a:buNone/>
            </a:pPr>
            <a:endParaRPr lang="en-US" dirty="0"/>
          </a:p>
        </p:txBody>
      </p:sp>
    </p:spTree>
    <p:extLst>
      <p:ext uri="{BB962C8B-B14F-4D97-AF65-F5344CB8AC3E}">
        <p14:creationId xmlns:p14="http://schemas.microsoft.com/office/powerpoint/2010/main" val="225379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MST example</a:t>
            </a:r>
          </a:p>
        </p:txBody>
      </p:sp>
      <p:sp>
        <p:nvSpPr>
          <p:cNvPr id="4" name="Oval 3"/>
          <p:cNvSpPr/>
          <p:nvPr/>
        </p:nvSpPr>
        <p:spPr>
          <a:xfrm>
            <a:off x="2340097" y="1957331"/>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a:t>
            </a:r>
          </a:p>
        </p:txBody>
      </p:sp>
      <p:sp>
        <p:nvSpPr>
          <p:cNvPr id="5" name="Oval 4"/>
          <p:cNvSpPr/>
          <p:nvPr/>
        </p:nvSpPr>
        <p:spPr>
          <a:xfrm>
            <a:off x="9410700" y="617088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a:t>
            </a:r>
          </a:p>
        </p:txBody>
      </p:sp>
      <p:sp>
        <p:nvSpPr>
          <p:cNvPr id="6" name="Oval 5"/>
          <p:cNvSpPr/>
          <p:nvPr/>
        </p:nvSpPr>
        <p:spPr>
          <a:xfrm>
            <a:off x="9677400" y="1953808"/>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a:t>
            </a:r>
          </a:p>
        </p:txBody>
      </p:sp>
      <p:sp>
        <p:nvSpPr>
          <p:cNvPr id="7" name="Oval 6"/>
          <p:cNvSpPr/>
          <p:nvPr/>
        </p:nvSpPr>
        <p:spPr>
          <a:xfrm>
            <a:off x="4282581" y="4327429"/>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F</a:t>
            </a:r>
          </a:p>
        </p:txBody>
      </p:sp>
      <p:sp>
        <p:nvSpPr>
          <p:cNvPr id="8" name="Oval 7"/>
          <p:cNvSpPr/>
          <p:nvPr/>
        </p:nvSpPr>
        <p:spPr>
          <a:xfrm>
            <a:off x="4328254" y="177677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B</a:t>
            </a:r>
          </a:p>
        </p:txBody>
      </p:sp>
      <p:sp>
        <p:nvSpPr>
          <p:cNvPr id="9" name="Oval 8"/>
          <p:cNvSpPr/>
          <p:nvPr/>
        </p:nvSpPr>
        <p:spPr>
          <a:xfrm>
            <a:off x="2378197" y="3628224"/>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E</a:t>
            </a:r>
          </a:p>
        </p:txBody>
      </p:sp>
      <p:sp>
        <p:nvSpPr>
          <p:cNvPr id="10" name="Oval 9"/>
          <p:cNvSpPr/>
          <p:nvPr/>
        </p:nvSpPr>
        <p:spPr>
          <a:xfrm>
            <a:off x="6163101" y="4538074"/>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G</a:t>
            </a:r>
          </a:p>
        </p:txBody>
      </p:sp>
      <p:sp>
        <p:nvSpPr>
          <p:cNvPr id="12" name="Oval 11"/>
          <p:cNvSpPr/>
          <p:nvPr/>
        </p:nvSpPr>
        <p:spPr>
          <a:xfrm>
            <a:off x="5514264" y="2416222"/>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a:t>
            </a:r>
          </a:p>
        </p:txBody>
      </p:sp>
      <p:sp>
        <p:nvSpPr>
          <p:cNvPr id="13" name="Oval 12"/>
          <p:cNvSpPr/>
          <p:nvPr/>
        </p:nvSpPr>
        <p:spPr>
          <a:xfrm>
            <a:off x="1981200" y="5982295"/>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J</a:t>
            </a:r>
          </a:p>
        </p:txBody>
      </p:sp>
      <p:sp>
        <p:nvSpPr>
          <p:cNvPr id="14" name="Oval 13"/>
          <p:cNvSpPr/>
          <p:nvPr/>
        </p:nvSpPr>
        <p:spPr>
          <a:xfrm>
            <a:off x="7661483" y="383294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H</a:t>
            </a:r>
          </a:p>
        </p:txBody>
      </p:sp>
      <p:sp>
        <p:nvSpPr>
          <p:cNvPr id="15" name="Oval 14"/>
          <p:cNvSpPr/>
          <p:nvPr/>
        </p:nvSpPr>
        <p:spPr>
          <a:xfrm>
            <a:off x="4344460" y="6147849"/>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K</a:t>
            </a:r>
          </a:p>
        </p:txBody>
      </p:sp>
      <p:sp>
        <p:nvSpPr>
          <p:cNvPr id="16" name="Oval 15"/>
          <p:cNvSpPr/>
          <p:nvPr/>
        </p:nvSpPr>
        <p:spPr>
          <a:xfrm>
            <a:off x="7381164" y="2296163"/>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D</a:t>
            </a:r>
          </a:p>
        </p:txBody>
      </p:sp>
      <p:cxnSp>
        <p:nvCxnSpPr>
          <p:cNvPr id="18" name="Straight Connector 17"/>
          <p:cNvCxnSpPr>
            <a:stCxn id="8" idx="4"/>
            <a:endCxn id="7" idx="0"/>
          </p:cNvCxnSpPr>
          <p:nvPr/>
        </p:nvCxnSpPr>
        <p:spPr>
          <a:xfrm flipH="1">
            <a:off x="4549282" y="2310171"/>
            <a:ext cx="45673" cy="20172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4" idx="6"/>
            <a:endCxn id="8" idx="2"/>
          </p:cNvCxnSpPr>
          <p:nvPr/>
        </p:nvCxnSpPr>
        <p:spPr>
          <a:xfrm flipV="1">
            <a:off x="2873498" y="2043471"/>
            <a:ext cx="1454757" cy="1805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9" idx="6"/>
            <a:endCxn id="7" idx="2"/>
          </p:cNvCxnSpPr>
          <p:nvPr/>
        </p:nvCxnSpPr>
        <p:spPr>
          <a:xfrm>
            <a:off x="2911597" y="3894925"/>
            <a:ext cx="1370984" cy="6992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7" idx="4"/>
            <a:endCxn id="15" idx="0"/>
          </p:cNvCxnSpPr>
          <p:nvPr/>
        </p:nvCxnSpPr>
        <p:spPr>
          <a:xfrm>
            <a:off x="4549282" y="4860829"/>
            <a:ext cx="61879" cy="12870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7"/>
          </p:cNvCxnSpPr>
          <p:nvPr/>
        </p:nvCxnSpPr>
        <p:spPr>
          <a:xfrm flipH="1">
            <a:off x="2436486" y="4782714"/>
            <a:ext cx="1924211" cy="12776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2" idx="3"/>
            <a:endCxn id="7" idx="7"/>
          </p:cNvCxnSpPr>
          <p:nvPr/>
        </p:nvCxnSpPr>
        <p:spPr>
          <a:xfrm flipH="1">
            <a:off x="4737867" y="2871508"/>
            <a:ext cx="854513" cy="153403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0" idx="3"/>
            <a:endCxn id="15" idx="7"/>
          </p:cNvCxnSpPr>
          <p:nvPr/>
        </p:nvCxnSpPr>
        <p:spPr>
          <a:xfrm flipH="1">
            <a:off x="4799746" y="4993360"/>
            <a:ext cx="1441471" cy="123260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2" idx="6"/>
            <a:endCxn id="16" idx="2"/>
          </p:cNvCxnSpPr>
          <p:nvPr/>
        </p:nvCxnSpPr>
        <p:spPr>
          <a:xfrm flipV="1">
            <a:off x="6047664" y="2562864"/>
            <a:ext cx="1333500" cy="12005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6" idx="4"/>
            <a:endCxn id="5" idx="7"/>
          </p:cNvCxnSpPr>
          <p:nvPr/>
        </p:nvCxnSpPr>
        <p:spPr>
          <a:xfrm flipH="1">
            <a:off x="9865986" y="2487209"/>
            <a:ext cx="78115" cy="376178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4" idx="5"/>
            <a:endCxn id="5" idx="0"/>
          </p:cNvCxnSpPr>
          <p:nvPr/>
        </p:nvCxnSpPr>
        <p:spPr>
          <a:xfrm>
            <a:off x="8116768" y="4288226"/>
            <a:ext cx="1560632" cy="188265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2" idx="4"/>
            <a:endCxn id="10" idx="0"/>
          </p:cNvCxnSpPr>
          <p:nvPr/>
        </p:nvCxnSpPr>
        <p:spPr>
          <a:xfrm>
            <a:off x="5780965" y="2949622"/>
            <a:ext cx="648837" cy="158845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0" idx="5"/>
            <a:endCxn id="5" idx="1"/>
          </p:cNvCxnSpPr>
          <p:nvPr/>
        </p:nvCxnSpPr>
        <p:spPr>
          <a:xfrm>
            <a:off x="6618387" y="4993359"/>
            <a:ext cx="2870429" cy="125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4" idx="6"/>
            <a:endCxn id="6" idx="3"/>
          </p:cNvCxnSpPr>
          <p:nvPr/>
        </p:nvCxnSpPr>
        <p:spPr>
          <a:xfrm flipV="1">
            <a:off x="8194883" y="2409094"/>
            <a:ext cx="1560632" cy="169054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6" idx="6"/>
            <a:endCxn id="6" idx="2"/>
          </p:cNvCxnSpPr>
          <p:nvPr/>
        </p:nvCxnSpPr>
        <p:spPr>
          <a:xfrm flipV="1">
            <a:off x="7914564" y="2220509"/>
            <a:ext cx="1762836" cy="34235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9" idx="4"/>
            <a:endCxn id="13" idx="0"/>
          </p:cNvCxnSpPr>
          <p:nvPr/>
        </p:nvCxnSpPr>
        <p:spPr>
          <a:xfrm flipH="1">
            <a:off x="2247901" y="4161625"/>
            <a:ext cx="396997" cy="182067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4" idx="4"/>
            <a:endCxn id="9" idx="0"/>
          </p:cNvCxnSpPr>
          <p:nvPr/>
        </p:nvCxnSpPr>
        <p:spPr>
          <a:xfrm>
            <a:off x="2606797" y="2490732"/>
            <a:ext cx="38100" cy="113749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8" idx="6"/>
            <a:endCxn id="6" idx="1"/>
          </p:cNvCxnSpPr>
          <p:nvPr/>
        </p:nvCxnSpPr>
        <p:spPr>
          <a:xfrm flipV="1">
            <a:off x="4861655" y="2031924"/>
            <a:ext cx="4893861" cy="1154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5" idx="2"/>
            <a:endCxn id="15" idx="6"/>
          </p:cNvCxnSpPr>
          <p:nvPr/>
        </p:nvCxnSpPr>
        <p:spPr>
          <a:xfrm flipH="1" flipV="1">
            <a:off x="4877860" y="6414550"/>
            <a:ext cx="4532840" cy="2303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2" idx="5"/>
            <a:endCxn id="14" idx="2"/>
          </p:cNvCxnSpPr>
          <p:nvPr/>
        </p:nvCxnSpPr>
        <p:spPr>
          <a:xfrm>
            <a:off x="5969549" y="2871508"/>
            <a:ext cx="1691934" cy="122813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16" idx="4"/>
            <a:endCxn id="14" idx="0"/>
          </p:cNvCxnSpPr>
          <p:nvPr/>
        </p:nvCxnSpPr>
        <p:spPr>
          <a:xfrm>
            <a:off x="7647865" y="2829564"/>
            <a:ext cx="280319" cy="100337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10" idx="2"/>
            <a:endCxn id="7" idx="6"/>
          </p:cNvCxnSpPr>
          <p:nvPr/>
        </p:nvCxnSpPr>
        <p:spPr>
          <a:xfrm flipH="1" flipV="1">
            <a:off x="4815981" y="4594130"/>
            <a:ext cx="1347120" cy="21064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8" idx="3"/>
            <a:endCxn id="9" idx="7"/>
          </p:cNvCxnSpPr>
          <p:nvPr/>
        </p:nvCxnSpPr>
        <p:spPr>
          <a:xfrm flipH="1">
            <a:off x="2833483" y="2232055"/>
            <a:ext cx="1572887" cy="147428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8918604" y="3247225"/>
            <a:ext cx="455285" cy="461665"/>
          </a:xfrm>
          <a:prstGeom prst="rect">
            <a:avLst/>
          </a:prstGeom>
          <a:noFill/>
        </p:spPr>
        <p:txBody>
          <a:bodyPr wrap="square" rtlCol="0" anchor="ctr">
            <a:spAutoFit/>
          </a:bodyPr>
          <a:lstStyle/>
          <a:p>
            <a:pPr algn="ctr"/>
            <a:r>
              <a:rPr lang="en-US" sz="2400" dirty="0"/>
              <a:t>5</a:t>
            </a:r>
          </a:p>
        </p:txBody>
      </p:sp>
      <p:sp>
        <p:nvSpPr>
          <p:cNvPr id="132" name="TextBox 131"/>
          <p:cNvSpPr txBox="1"/>
          <p:nvPr/>
        </p:nvSpPr>
        <p:spPr>
          <a:xfrm>
            <a:off x="2161001" y="2785560"/>
            <a:ext cx="455285" cy="461665"/>
          </a:xfrm>
          <a:prstGeom prst="rect">
            <a:avLst/>
          </a:prstGeom>
          <a:noFill/>
        </p:spPr>
        <p:txBody>
          <a:bodyPr wrap="square" rtlCol="0" anchor="ctr">
            <a:spAutoFit/>
          </a:bodyPr>
          <a:lstStyle/>
          <a:p>
            <a:pPr algn="ctr"/>
            <a:r>
              <a:rPr lang="en-US" sz="2400" dirty="0"/>
              <a:t>3</a:t>
            </a:r>
          </a:p>
        </p:txBody>
      </p:sp>
      <p:sp>
        <p:nvSpPr>
          <p:cNvPr id="133" name="TextBox 132"/>
          <p:cNvSpPr txBox="1"/>
          <p:nvPr/>
        </p:nvSpPr>
        <p:spPr>
          <a:xfrm>
            <a:off x="8807948" y="4668235"/>
            <a:ext cx="602752" cy="461665"/>
          </a:xfrm>
          <a:prstGeom prst="rect">
            <a:avLst/>
          </a:prstGeom>
          <a:noFill/>
        </p:spPr>
        <p:txBody>
          <a:bodyPr wrap="square" rtlCol="0" anchor="ctr">
            <a:spAutoFit/>
          </a:bodyPr>
          <a:lstStyle/>
          <a:p>
            <a:pPr algn="ctr"/>
            <a:r>
              <a:rPr lang="en-US" sz="2400" dirty="0"/>
              <a:t>11</a:t>
            </a:r>
          </a:p>
        </p:txBody>
      </p:sp>
      <p:sp>
        <p:nvSpPr>
          <p:cNvPr id="134" name="TextBox 133"/>
          <p:cNvSpPr txBox="1"/>
          <p:nvPr/>
        </p:nvSpPr>
        <p:spPr>
          <a:xfrm>
            <a:off x="9884590" y="3881736"/>
            <a:ext cx="455285" cy="461665"/>
          </a:xfrm>
          <a:prstGeom prst="rect">
            <a:avLst/>
          </a:prstGeom>
          <a:noFill/>
        </p:spPr>
        <p:txBody>
          <a:bodyPr wrap="square" rtlCol="0" anchor="ctr">
            <a:spAutoFit/>
          </a:bodyPr>
          <a:lstStyle/>
          <a:p>
            <a:pPr algn="ctr"/>
            <a:r>
              <a:rPr lang="en-US" sz="2400" dirty="0"/>
              <a:t>6</a:t>
            </a:r>
          </a:p>
        </p:txBody>
      </p:sp>
      <p:sp>
        <p:nvSpPr>
          <p:cNvPr id="135" name="TextBox 134"/>
          <p:cNvSpPr txBox="1"/>
          <p:nvPr/>
        </p:nvSpPr>
        <p:spPr>
          <a:xfrm>
            <a:off x="7788024" y="5042678"/>
            <a:ext cx="455285" cy="461665"/>
          </a:xfrm>
          <a:prstGeom prst="rect">
            <a:avLst/>
          </a:prstGeom>
          <a:noFill/>
        </p:spPr>
        <p:txBody>
          <a:bodyPr wrap="square" rtlCol="0" anchor="ctr">
            <a:spAutoFit/>
          </a:bodyPr>
          <a:lstStyle/>
          <a:p>
            <a:pPr algn="ctr"/>
            <a:r>
              <a:rPr lang="en-US" sz="2400" dirty="0"/>
              <a:t>5</a:t>
            </a:r>
          </a:p>
        </p:txBody>
      </p:sp>
      <p:sp>
        <p:nvSpPr>
          <p:cNvPr id="136" name="TextBox 135"/>
          <p:cNvSpPr txBox="1"/>
          <p:nvPr/>
        </p:nvSpPr>
        <p:spPr>
          <a:xfrm>
            <a:off x="6701417" y="5878434"/>
            <a:ext cx="455285" cy="461665"/>
          </a:xfrm>
          <a:prstGeom prst="rect">
            <a:avLst/>
          </a:prstGeom>
          <a:noFill/>
        </p:spPr>
        <p:txBody>
          <a:bodyPr wrap="square" rtlCol="0" anchor="ctr">
            <a:spAutoFit/>
          </a:bodyPr>
          <a:lstStyle/>
          <a:p>
            <a:pPr algn="ctr"/>
            <a:r>
              <a:rPr lang="en-US" sz="2400" dirty="0"/>
              <a:t>1</a:t>
            </a:r>
          </a:p>
        </p:txBody>
      </p:sp>
      <p:sp>
        <p:nvSpPr>
          <p:cNvPr id="137" name="TextBox 136"/>
          <p:cNvSpPr txBox="1"/>
          <p:nvPr/>
        </p:nvSpPr>
        <p:spPr>
          <a:xfrm>
            <a:off x="4068122" y="5188653"/>
            <a:ext cx="455285" cy="461665"/>
          </a:xfrm>
          <a:prstGeom prst="rect">
            <a:avLst/>
          </a:prstGeom>
          <a:noFill/>
        </p:spPr>
        <p:txBody>
          <a:bodyPr wrap="square" rtlCol="0" anchor="ctr">
            <a:spAutoFit/>
          </a:bodyPr>
          <a:lstStyle/>
          <a:p>
            <a:pPr algn="ctr"/>
            <a:r>
              <a:rPr lang="en-US" sz="2400" dirty="0"/>
              <a:t>4</a:t>
            </a:r>
          </a:p>
        </p:txBody>
      </p:sp>
      <p:sp>
        <p:nvSpPr>
          <p:cNvPr id="138" name="TextBox 137"/>
          <p:cNvSpPr txBox="1"/>
          <p:nvPr/>
        </p:nvSpPr>
        <p:spPr>
          <a:xfrm>
            <a:off x="4825006" y="3099658"/>
            <a:ext cx="455285" cy="461665"/>
          </a:xfrm>
          <a:prstGeom prst="rect">
            <a:avLst/>
          </a:prstGeom>
          <a:noFill/>
        </p:spPr>
        <p:txBody>
          <a:bodyPr wrap="square" rtlCol="0" anchor="ctr">
            <a:spAutoFit/>
          </a:bodyPr>
          <a:lstStyle/>
          <a:p>
            <a:pPr algn="ctr"/>
            <a:r>
              <a:rPr lang="en-US" sz="2400" dirty="0"/>
              <a:t>3</a:t>
            </a:r>
          </a:p>
        </p:txBody>
      </p:sp>
      <p:sp>
        <p:nvSpPr>
          <p:cNvPr id="139" name="TextBox 138"/>
          <p:cNvSpPr txBox="1"/>
          <p:nvPr/>
        </p:nvSpPr>
        <p:spPr>
          <a:xfrm>
            <a:off x="7040514" y="1492144"/>
            <a:ext cx="455285" cy="461665"/>
          </a:xfrm>
          <a:prstGeom prst="rect">
            <a:avLst/>
          </a:prstGeom>
          <a:noFill/>
        </p:spPr>
        <p:txBody>
          <a:bodyPr wrap="square" rtlCol="0" anchor="ctr">
            <a:spAutoFit/>
          </a:bodyPr>
          <a:lstStyle/>
          <a:p>
            <a:pPr algn="ctr"/>
            <a:r>
              <a:rPr lang="en-US" sz="2400" dirty="0"/>
              <a:t>8</a:t>
            </a:r>
          </a:p>
        </p:txBody>
      </p:sp>
      <p:sp>
        <p:nvSpPr>
          <p:cNvPr id="140" name="TextBox 139"/>
          <p:cNvSpPr txBox="1"/>
          <p:nvPr/>
        </p:nvSpPr>
        <p:spPr>
          <a:xfrm>
            <a:off x="4091244" y="3147689"/>
            <a:ext cx="455285" cy="461665"/>
          </a:xfrm>
          <a:prstGeom prst="rect">
            <a:avLst/>
          </a:prstGeom>
          <a:noFill/>
        </p:spPr>
        <p:txBody>
          <a:bodyPr wrap="square" rtlCol="0" anchor="ctr">
            <a:spAutoFit/>
          </a:bodyPr>
          <a:lstStyle/>
          <a:p>
            <a:pPr algn="ctr"/>
            <a:r>
              <a:rPr lang="en-US" sz="2400" dirty="0"/>
              <a:t>5</a:t>
            </a:r>
          </a:p>
        </p:txBody>
      </p:sp>
      <p:sp>
        <p:nvSpPr>
          <p:cNvPr id="141" name="TextBox 140"/>
          <p:cNvSpPr txBox="1"/>
          <p:nvPr/>
        </p:nvSpPr>
        <p:spPr>
          <a:xfrm>
            <a:off x="3149686" y="2505136"/>
            <a:ext cx="566338" cy="461665"/>
          </a:xfrm>
          <a:prstGeom prst="rect">
            <a:avLst/>
          </a:prstGeom>
          <a:noFill/>
        </p:spPr>
        <p:txBody>
          <a:bodyPr wrap="square" rtlCol="0" anchor="ctr">
            <a:spAutoFit/>
          </a:bodyPr>
          <a:lstStyle/>
          <a:p>
            <a:pPr algn="ctr"/>
            <a:r>
              <a:rPr lang="en-US" sz="2400" dirty="0"/>
              <a:t>12</a:t>
            </a:r>
          </a:p>
        </p:txBody>
      </p:sp>
      <p:sp>
        <p:nvSpPr>
          <p:cNvPr id="142" name="TextBox 141"/>
          <p:cNvSpPr txBox="1"/>
          <p:nvPr/>
        </p:nvSpPr>
        <p:spPr>
          <a:xfrm>
            <a:off x="3356510" y="5378829"/>
            <a:ext cx="455285" cy="461665"/>
          </a:xfrm>
          <a:prstGeom prst="rect">
            <a:avLst/>
          </a:prstGeom>
          <a:noFill/>
        </p:spPr>
        <p:txBody>
          <a:bodyPr wrap="square" rtlCol="0" anchor="ctr">
            <a:spAutoFit/>
          </a:bodyPr>
          <a:lstStyle/>
          <a:p>
            <a:pPr algn="ctr"/>
            <a:r>
              <a:rPr lang="en-US" sz="2400" dirty="0"/>
              <a:t>9</a:t>
            </a:r>
          </a:p>
        </p:txBody>
      </p:sp>
      <p:sp>
        <p:nvSpPr>
          <p:cNvPr id="143" name="TextBox 142"/>
          <p:cNvSpPr txBox="1"/>
          <p:nvPr/>
        </p:nvSpPr>
        <p:spPr>
          <a:xfrm>
            <a:off x="1980660" y="4611534"/>
            <a:ext cx="455285" cy="461665"/>
          </a:xfrm>
          <a:prstGeom prst="rect">
            <a:avLst/>
          </a:prstGeom>
          <a:noFill/>
        </p:spPr>
        <p:txBody>
          <a:bodyPr wrap="square" rtlCol="0" anchor="ctr">
            <a:spAutoFit/>
          </a:bodyPr>
          <a:lstStyle/>
          <a:p>
            <a:pPr algn="ctr"/>
            <a:r>
              <a:rPr lang="en-US" sz="2400" dirty="0"/>
              <a:t>2</a:t>
            </a:r>
          </a:p>
        </p:txBody>
      </p:sp>
      <p:sp>
        <p:nvSpPr>
          <p:cNvPr id="144" name="TextBox 143"/>
          <p:cNvSpPr txBox="1"/>
          <p:nvPr/>
        </p:nvSpPr>
        <p:spPr>
          <a:xfrm>
            <a:off x="3225886" y="1626255"/>
            <a:ext cx="455285" cy="461665"/>
          </a:xfrm>
          <a:prstGeom prst="rect">
            <a:avLst/>
          </a:prstGeom>
          <a:noFill/>
        </p:spPr>
        <p:txBody>
          <a:bodyPr wrap="square" rtlCol="0" anchor="ctr">
            <a:spAutoFit/>
          </a:bodyPr>
          <a:lstStyle/>
          <a:p>
            <a:pPr algn="ctr"/>
            <a:r>
              <a:rPr lang="en-US" sz="2400" dirty="0"/>
              <a:t>7</a:t>
            </a:r>
          </a:p>
        </p:txBody>
      </p:sp>
      <p:sp>
        <p:nvSpPr>
          <p:cNvPr id="145" name="TextBox 144"/>
          <p:cNvSpPr txBox="1"/>
          <p:nvPr/>
        </p:nvSpPr>
        <p:spPr>
          <a:xfrm>
            <a:off x="7300492" y="2985490"/>
            <a:ext cx="455285" cy="461665"/>
          </a:xfrm>
          <a:prstGeom prst="rect">
            <a:avLst/>
          </a:prstGeom>
          <a:noFill/>
        </p:spPr>
        <p:txBody>
          <a:bodyPr wrap="square" rtlCol="0" anchor="ctr">
            <a:spAutoFit/>
          </a:bodyPr>
          <a:lstStyle/>
          <a:p>
            <a:pPr algn="ctr"/>
            <a:r>
              <a:rPr lang="en-US" sz="2400" dirty="0"/>
              <a:t>1</a:t>
            </a:r>
          </a:p>
        </p:txBody>
      </p:sp>
      <p:sp>
        <p:nvSpPr>
          <p:cNvPr id="146" name="TextBox 145"/>
          <p:cNvSpPr txBox="1"/>
          <p:nvPr/>
        </p:nvSpPr>
        <p:spPr>
          <a:xfrm>
            <a:off x="6511973" y="3420071"/>
            <a:ext cx="455285" cy="461665"/>
          </a:xfrm>
          <a:prstGeom prst="rect">
            <a:avLst/>
          </a:prstGeom>
          <a:noFill/>
        </p:spPr>
        <p:txBody>
          <a:bodyPr wrap="square" rtlCol="0" anchor="ctr">
            <a:spAutoFit/>
          </a:bodyPr>
          <a:lstStyle/>
          <a:p>
            <a:pPr algn="ctr"/>
            <a:r>
              <a:rPr lang="en-US" sz="2400" dirty="0"/>
              <a:t>9</a:t>
            </a:r>
          </a:p>
        </p:txBody>
      </p:sp>
      <p:sp>
        <p:nvSpPr>
          <p:cNvPr id="147" name="TextBox 146"/>
          <p:cNvSpPr txBox="1"/>
          <p:nvPr/>
        </p:nvSpPr>
        <p:spPr>
          <a:xfrm>
            <a:off x="5661856" y="3514563"/>
            <a:ext cx="455285" cy="461665"/>
          </a:xfrm>
          <a:prstGeom prst="rect">
            <a:avLst/>
          </a:prstGeom>
          <a:noFill/>
        </p:spPr>
        <p:txBody>
          <a:bodyPr wrap="square" rtlCol="0" anchor="ctr">
            <a:spAutoFit/>
          </a:bodyPr>
          <a:lstStyle/>
          <a:p>
            <a:pPr algn="ctr"/>
            <a:r>
              <a:rPr lang="en-US" sz="2400" dirty="0"/>
              <a:t>5</a:t>
            </a:r>
          </a:p>
        </p:txBody>
      </p:sp>
      <p:sp>
        <p:nvSpPr>
          <p:cNvPr id="148" name="TextBox 147"/>
          <p:cNvSpPr txBox="1"/>
          <p:nvPr/>
        </p:nvSpPr>
        <p:spPr>
          <a:xfrm>
            <a:off x="5290236" y="4108758"/>
            <a:ext cx="455285" cy="461665"/>
          </a:xfrm>
          <a:prstGeom prst="rect">
            <a:avLst/>
          </a:prstGeom>
          <a:noFill/>
        </p:spPr>
        <p:txBody>
          <a:bodyPr wrap="square" rtlCol="0" anchor="ctr">
            <a:spAutoFit/>
          </a:bodyPr>
          <a:lstStyle/>
          <a:p>
            <a:pPr algn="ctr"/>
            <a:r>
              <a:rPr lang="en-US" sz="2400" dirty="0"/>
              <a:t>4</a:t>
            </a:r>
          </a:p>
        </p:txBody>
      </p:sp>
      <p:sp>
        <p:nvSpPr>
          <p:cNvPr id="149" name="TextBox 148"/>
          <p:cNvSpPr txBox="1"/>
          <p:nvPr/>
        </p:nvSpPr>
        <p:spPr>
          <a:xfrm>
            <a:off x="5028742" y="5127105"/>
            <a:ext cx="571780" cy="461665"/>
          </a:xfrm>
          <a:prstGeom prst="rect">
            <a:avLst/>
          </a:prstGeom>
          <a:noFill/>
        </p:spPr>
        <p:txBody>
          <a:bodyPr wrap="square" rtlCol="0" anchor="ctr">
            <a:spAutoFit/>
          </a:bodyPr>
          <a:lstStyle/>
          <a:p>
            <a:pPr algn="ctr"/>
            <a:r>
              <a:rPr lang="en-US" sz="2400" dirty="0"/>
              <a:t>10</a:t>
            </a:r>
          </a:p>
        </p:txBody>
      </p:sp>
      <p:sp>
        <p:nvSpPr>
          <p:cNvPr id="150" name="TextBox 149"/>
          <p:cNvSpPr txBox="1"/>
          <p:nvPr/>
        </p:nvSpPr>
        <p:spPr>
          <a:xfrm>
            <a:off x="6631316" y="2586336"/>
            <a:ext cx="455285" cy="461665"/>
          </a:xfrm>
          <a:prstGeom prst="rect">
            <a:avLst/>
          </a:prstGeom>
          <a:noFill/>
        </p:spPr>
        <p:txBody>
          <a:bodyPr wrap="square" rtlCol="0" anchor="ctr">
            <a:spAutoFit/>
          </a:bodyPr>
          <a:lstStyle/>
          <a:p>
            <a:pPr algn="ctr"/>
            <a:r>
              <a:rPr lang="en-US" sz="2400" dirty="0"/>
              <a:t>2</a:t>
            </a:r>
          </a:p>
        </p:txBody>
      </p:sp>
      <p:sp>
        <p:nvSpPr>
          <p:cNvPr id="151" name="TextBox 150"/>
          <p:cNvSpPr txBox="1"/>
          <p:nvPr/>
        </p:nvSpPr>
        <p:spPr>
          <a:xfrm>
            <a:off x="8383916" y="2362201"/>
            <a:ext cx="455285" cy="461665"/>
          </a:xfrm>
          <a:prstGeom prst="rect">
            <a:avLst/>
          </a:prstGeom>
          <a:noFill/>
        </p:spPr>
        <p:txBody>
          <a:bodyPr wrap="square" rtlCol="0" anchor="ctr">
            <a:spAutoFit/>
          </a:bodyPr>
          <a:lstStyle/>
          <a:p>
            <a:pPr algn="ctr"/>
            <a:r>
              <a:rPr lang="en-US" sz="2400" dirty="0"/>
              <a:t>4</a:t>
            </a:r>
          </a:p>
        </p:txBody>
      </p:sp>
      <p:sp>
        <p:nvSpPr>
          <p:cNvPr id="152" name="TextBox 151"/>
          <p:cNvSpPr txBox="1"/>
          <p:nvPr/>
        </p:nvSpPr>
        <p:spPr>
          <a:xfrm>
            <a:off x="3478156" y="3675008"/>
            <a:ext cx="455285" cy="461665"/>
          </a:xfrm>
          <a:prstGeom prst="rect">
            <a:avLst/>
          </a:prstGeom>
          <a:noFill/>
        </p:spPr>
        <p:txBody>
          <a:bodyPr wrap="square" rtlCol="0" anchor="ctr">
            <a:spAutoFit/>
          </a:bodyPr>
          <a:lstStyle/>
          <a:p>
            <a:pPr algn="ctr"/>
            <a:r>
              <a:rPr lang="en-US" sz="2400" dirty="0"/>
              <a:t>1</a:t>
            </a:r>
          </a:p>
        </p:txBody>
      </p:sp>
    </p:spTree>
    <p:extLst>
      <p:ext uri="{BB962C8B-B14F-4D97-AF65-F5344CB8AC3E}">
        <p14:creationId xmlns:p14="http://schemas.microsoft.com/office/powerpoint/2010/main" val="20361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Clustering</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95165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Clustering</a:t>
            </a:r>
          </a:p>
        </p:txBody>
      </p:sp>
      <p:sp>
        <p:nvSpPr>
          <p:cNvPr id="5" name="Content Placeholder 4"/>
          <p:cNvSpPr>
            <a:spLocks noGrp="1"/>
          </p:cNvSpPr>
          <p:nvPr>
            <p:ph idx="1"/>
          </p:nvPr>
        </p:nvSpPr>
        <p:spPr/>
        <p:txBody>
          <a:bodyPr/>
          <a:lstStyle/>
          <a:p>
            <a:r>
              <a:rPr lang="en-US" dirty="0"/>
              <a:t>Imagine you have a set of objects</a:t>
            </a:r>
          </a:p>
          <a:p>
            <a:pPr lvl="1"/>
            <a:r>
              <a:rPr lang="en-US" dirty="0"/>
              <a:t>Photographs</a:t>
            </a:r>
          </a:p>
          <a:p>
            <a:pPr lvl="1"/>
            <a:r>
              <a:rPr lang="en-US" dirty="0"/>
              <a:t>Documents</a:t>
            </a:r>
          </a:p>
          <a:p>
            <a:pPr lvl="1"/>
            <a:r>
              <a:rPr lang="en-US" dirty="0"/>
              <a:t>Microorganisms</a:t>
            </a:r>
          </a:p>
          <a:p>
            <a:r>
              <a:rPr lang="en-US" dirty="0"/>
              <a:t>You want to classify them into related groups</a:t>
            </a:r>
          </a:p>
          <a:p>
            <a:r>
              <a:rPr lang="en-US" dirty="0"/>
              <a:t>Usually, you have some </a:t>
            </a:r>
            <a:r>
              <a:rPr lang="en-US" b="1" dirty="0"/>
              <a:t>distance function</a:t>
            </a:r>
            <a:r>
              <a:rPr lang="en-US" dirty="0"/>
              <a:t> that says how far away any two objects are</a:t>
            </a:r>
          </a:p>
          <a:p>
            <a:r>
              <a:rPr lang="en-US" dirty="0"/>
              <a:t>You want to group together objects so that all the objects in a group are close</a:t>
            </a:r>
          </a:p>
        </p:txBody>
      </p:sp>
    </p:spTree>
    <p:extLst>
      <p:ext uri="{BB962C8B-B14F-4D97-AF65-F5344CB8AC3E}">
        <p14:creationId xmlns:p14="http://schemas.microsoft.com/office/powerpoint/2010/main" val="52958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Notes about distance</a:t>
            </a:r>
          </a:p>
        </p:txBody>
      </p:sp>
      <p:sp>
        <p:nvSpPr>
          <p:cNvPr id="3" name="Content Placeholder 2"/>
          <p:cNvSpPr>
            <a:spLocks noGrp="1"/>
          </p:cNvSpPr>
          <p:nvPr>
            <p:ph idx="1"/>
          </p:nvPr>
        </p:nvSpPr>
        <p:spPr/>
        <p:txBody>
          <a:bodyPr>
            <a:normAutofit/>
          </a:bodyPr>
          <a:lstStyle/>
          <a:p>
            <a:r>
              <a:rPr lang="en-US" dirty="0"/>
              <a:t>The distance function is usually defined between all points</a:t>
            </a:r>
          </a:p>
          <a:p>
            <a:pPr lvl="1"/>
            <a:r>
              <a:rPr lang="en-US" dirty="0"/>
              <a:t>If the points are in the plane or another Euclidean space, the distance could simply be the distance between them</a:t>
            </a:r>
          </a:p>
          <a:p>
            <a:pPr lvl="1"/>
            <a:r>
              <a:rPr lang="en-US" dirty="0"/>
              <a:t>A more flexible way to define distance is as weights on graph edges in a complete graph</a:t>
            </a:r>
          </a:p>
          <a:p>
            <a:r>
              <a:rPr lang="en-US" dirty="0"/>
              <a:t>The distance between a point and itself is 0</a:t>
            </a:r>
          </a:p>
          <a:p>
            <a:r>
              <a:rPr lang="en-US" dirty="0"/>
              <a:t>The distance between any two distinct points is greater than 0</a:t>
            </a:r>
          </a:p>
          <a:p>
            <a:r>
              <a:rPr lang="en-US" dirty="0"/>
              <a:t>The distance between two points is symmetrical</a:t>
            </a:r>
          </a:p>
        </p:txBody>
      </p:sp>
    </p:spTree>
    <p:extLst>
      <p:ext uri="{BB962C8B-B14F-4D97-AF65-F5344CB8AC3E}">
        <p14:creationId xmlns:p14="http://schemas.microsoft.com/office/powerpoint/2010/main" val="341002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Clustering by maximum spacing</a:t>
            </a:r>
          </a:p>
        </p:txBody>
      </p:sp>
      <p:sp>
        <p:nvSpPr>
          <p:cNvPr id="3" name="Content Placeholder 2"/>
          <p:cNvSpPr>
            <a:spLocks noGrp="1"/>
          </p:cNvSpPr>
          <p:nvPr>
            <p:ph idx="1"/>
          </p:nvPr>
        </p:nvSpPr>
        <p:spPr/>
        <p:txBody>
          <a:bodyPr>
            <a:normAutofit/>
          </a:bodyPr>
          <a:lstStyle/>
          <a:p>
            <a:r>
              <a:rPr lang="en-US" dirty="0"/>
              <a:t>What if we want to divide our objects into </a:t>
            </a:r>
            <a:r>
              <a:rPr lang="en-US" i="1" dirty="0"/>
              <a:t>k</a:t>
            </a:r>
            <a:r>
              <a:rPr lang="en-US" dirty="0"/>
              <a:t> non-empty sets:</a:t>
            </a:r>
          </a:p>
          <a:p>
            <a:pPr lvl="1"/>
            <a:r>
              <a:rPr lang="en-US" b="1" i="1" dirty="0"/>
              <a:t>C</a:t>
            </a:r>
            <a:r>
              <a:rPr lang="en-US" baseline="-25000" dirty="0"/>
              <a:t>1</a:t>
            </a:r>
            <a:r>
              <a:rPr lang="en-US" dirty="0"/>
              <a:t>, </a:t>
            </a:r>
            <a:r>
              <a:rPr lang="en-US" b="1" i="1" dirty="0"/>
              <a:t>C</a:t>
            </a:r>
            <a:r>
              <a:rPr lang="en-US" baseline="-25000" dirty="0"/>
              <a:t>2</a:t>
            </a:r>
            <a:r>
              <a:rPr lang="en-US" dirty="0"/>
              <a:t>,…, </a:t>
            </a:r>
            <a:r>
              <a:rPr lang="en-US" b="1" i="1" dirty="0" err="1"/>
              <a:t>C</a:t>
            </a:r>
            <a:r>
              <a:rPr lang="en-US" b="1" i="1" baseline="-25000" dirty="0" err="1"/>
              <a:t>k</a:t>
            </a:r>
            <a:endParaRPr lang="en-US" b="1" i="1" baseline="-25000" dirty="0"/>
          </a:p>
          <a:p>
            <a:r>
              <a:rPr lang="en-US" dirty="0"/>
              <a:t>The </a:t>
            </a:r>
            <a:r>
              <a:rPr lang="en-US" b="1" dirty="0"/>
              <a:t>spacing</a:t>
            </a:r>
            <a:r>
              <a:rPr lang="en-US" dirty="0"/>
              <a:t> of this </a:t>
            </a:r>
            <a:r>
              <a:rPr lang="en-US" b="1" i="1" dirty="0"/>
              <a:t>k</a:t>
            </a:r>
            <a:r>
              <a:rPr lang="en-US" dirty="0"/>
              <a:t>-clustering is the minimum distance between any pair of points in different clusters</a:t>
            </a:r>
          </a:p>
          <a:p>
            <a:r>
              <a:rPr lang="en-US" dirty="0"/>
              <a:t>We want to find clusters with maximum spacing</a:t>
            </a:r>
          </a:p>
          <a:p>
            <a:pPr lvl="1"/>
            <a:r>
              <a:rPr lang="en-US" dirty="0"/>
              <a:t>There are other metrics to optimize your clusters on</a:t>
            </a:r>
          </a:p>
        </p:txBody>
      </p:sp>
    </p:spTree>
    <p:extLst>
      <p:ext uri="{BB962C8B-B14F-4D97-AF65-F5344CB8AC3E}">
        <p14:creationId xmlns:p14="http://schemas.microsoft.com/office/powerpoint/2010/main" val="411684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a:t>
            </a:r>
          </a:p>
        </p:txBody>
      </p:sp>
      <p:sp>
        <p:nvSpPr>
          <p:cNvPr id="3" name="Content Placeholder 2"/>
          <p:cNvSpPr>
            <a:spLocks noGrp="1"/>
          </p:cNvSpPr>
          <p:nvPr>
            <p:ph idx="1"/>
          </p:nvPr>
        </p:nvSpPr>
        <p:spPr/>
        <p:txBody>
          <a:bodyPr/>
          <a:lstStyle/>
          <a:p>
            <a:r>
              <a:rPr lang="en-US" dirty="0"/>
              <a:t>We don't want to group together objects that are far apart</a:t>
            </a:r>
          </a:p>
          <a:p>
            <a:r>
              <a:rPr lang="en-US" dirty="0"/>
              <a:t>We sort all of the edges by weight and begin adding them back to our graph in order</a:t>
            </a:r>
          </a:p>
          <a:p>
            <a:r>
              <a:rPr lang="en-US" dirty="0"/>
              <a:t>If an edge connects nodes that are already in the same cluster, we skip it</a:t>
            </a:r>
          </a:p>
          <a:p>
            <a:pPr lvl="1"/>
            <a:r>
              <a:rPr lang="en-US" dirty="0"/>
              <a:t>Thus, we don't make cycles</a:t>
            </a:r>
          </a:p>
          <a:p>
            <a:r>
              <a:rPr lang="en-US" dirty="0"/>
              <a:t> We stop when we have </a:t>
            </a:r>
            <a:r>
              <a:rPr lang="en-US" b="1" i="1" dirty="0"/>
              <a:t>k</a:t>
            </a:r>
            <a:r>
              <a:rPr lang="en-US" dirty="0"/>
              <a:t> connected components</a:t>
            </a:r>
          </a:p>
        </p:txBody>
      </p:sp>
    </p:spTree>
    <p:extLst>
      <p:ext uri="{BB962C8B-B14F-4D97-AF65-F5344CB8AC3E}">
        <p14:creationId xmlns:p14="http://schemas.microsoft.com/office/powerpoint/2010/main" val="127868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MST saves the day</a:t>
            </a:r>
          </a:p>
        </p:txBody>
      </p:sp>
      <p:sp>
        <p:nvSpPr>
          <p:cNvPr id="3" name="Content Placeholder 2"/>
          <p:cNvSpPr>
            <a:spLocks noGrp="1"/>
          </p:cNvSpPr>
          <p:nvPr>
            <p:ph idx="1"/>
          </p:nvPr>
        </p:nvSpPr>
        <p:spPr/>
        <p:txBody>
          <a:bodyPr/>
          <a:lstStyle/>
          <a:p>
            <a:r>
              <a:rPr lang="en-US" dirty="0"/>
              <a:t>This algorithm is exactly </a:t>
            </a:r>
            <a:r>
              <a:rPr lang="en-US" dirty="0" err="1"/>
              <a:t>Kruskal's</a:t>
            </a:r>
            <a:r>
              <a:rPr lang="en-US" dirty="0"/>
              <a:t> algorithm</a:t>
            </a:r>
          </a:p>
          <a:p>
            <a:pPr lvl="1"/>
            <a:r>
              <a:rPr lang="en-US" dirty="0"/>
              <a:t>Add edges by increasing size, skipping ones that make a cycle</a:t>
            </a:r>
          </a:p>
          <a:p>
            <a:r>
              <a:rPr lang="en-US" dirty="0"/>
              <a:t>We simply stop when we have </a:t>
            </a:r>
            <a:r>
              <a:rPr lang="en-US" b="1" i="1" dirty="0"/>
              <a:t>k</a:t>
            </a:r>
            <a:r>
              <a:rPr lang="en-US" dirty="0"/>
              <a:t> connected components instead of connecting everything</a:t>
            </a:r>
          </a:p>
          <a:p>
            <a:pPr lvl="1"/>
            <a:r>
              <a:rPr lang="en-US" dirty="0"/>
              <a:t>Alternatively, you can make the MST and delete the </a:t>
            </a:r>
            <a:r>
              <a:rPr lang="en-US" b="1" i="1" dirty="0"/>
              <a:t>k</a:t>
            </a:r>
            <a:r>
              <a:rPr lang="en-US" dirty="0"/>
              <a:t> – 1 most expensive edges</a:t>
            </a:r>
          </a:p>
        </p:txBody>
      </p:sp>
    </p:spTree>
    <p:extLst>
      <p:ext uri="{BB962C8B-B14F-4D97-AF65-F5344CB8AC3E}">
        <p14:creationId xmlns:p14="http://schemas.microsoft.com/office/powerpoint/2010/main" val="232720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Huffman Codes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76039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Prefix codes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We want to make an encoding such that the encoding of one letter is not a prefix of the coding of another letter</a:t>
                </a:r>
              </a:p>
              <a:p>
                <a:pPr lvl="1"/>
                <a:r>
                  <a:rPr lang="en-US" dirty="0"/>
                  <a:t>Such an encoding is called a prefix code</a:t>
                </a:r>
              </a:p>
              <a:p>
                <a:r>
                  <a:rPr lang="en-US" dirty="0"/>
                  <a:t>If you have a prefix code, you can scan bits from left to right and output a letter as soon as it matches</a:t>
                </a:r>
              </a:p>
              <a:p>
                <a:r>
                  <a:rPr lang="en-US" dirty="0"/>
                  <a:t>Example prefix code:</a:t>
                </a:r>
              </a:p>
              <a:p>
                <a:pPr lvl="1"/>
                <a:r>
                  <a:rPr lang="en-US" i="1" dirty="0"/>
                  <a:t>a</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11</a:t>
                </a:r>
              </a:p>
              <a:p>
                <a:pPr lvl="1"/>
                <a:r>
                  <a:rPr lang="en-US" i="1" dirty="0"/>
                  <a:t>b</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01</a:t>
                </a:r>
              </a:p>
              <a:p>
                <a:pPr lvl="1"/>
                <a:r>
                  <a:rPr lang="en-US" i="1" dirty="0"/>
                  <a:t>c</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001</a:t>
                </a:r>
              </a:p>
              <a:p>
                <a:pPr lvl="1"/>
                <a:r>
                  <a:rPr lang="en-US" i="1" dirty="0"/>
                  <a:t>d</a:t>
                </a:r>
                <a:r>
                  <a:rPr lang="en-US" dirty="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10</a:t>
                </a:r>
              </a:p>
              <a:p>
                <a:pPr lvl="1"/>
                <a:r>
                  <a:rPr lang="en-US" i="1" dirty="0"/>
                  <a:t>e</a:t>
                </a:r>
                <a:r>
                  <a:rPr lang="en-US" dirty="0">
                    <a:ea typeface="Cambria Math" panose="02040503050406030204" pitchFamily="18" charset="0"/>
                  </a:rPr>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000</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2372"/>
                </a:stretch>
              </a:blipFill>
            </p:spPr>
            <p:txBody>
              <a:bodyPr/>
              <a:lstStyle/>
              <a:p>
                <a:r>
                  <a:rPr lang="en-US">
                    <a:noFill/>
                  </a:rPr>
                  <a:t> </a:t>
                </a:r>
              </a:p>
            </p:txBody>
          </p:sp>
        </mc:Fallback>
      </mc:AlternateContent>
    </p:spTree>
    <p:extLst>
      <p:ext uri="{BB962C8B-B14F-4D97-AF65-F5344CB8AC3E}">
        <p14:creationId xmlns:p14="http://schemas.microsoft.com/office/powerpoint/2010/main" val="334585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Optimal prefix codes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If each letter </a:t>
                </a:r>
                <a:r>
                  <a:rPr lang="en-US" b="1" i="1" dirty="0"/>
                  <a:t>x</a:t>
                </a:r>
                <a:r>
                  <a:rPr lang="en-US" dirty="0"/>
                  <a:t> has a frequency </a:t>
                </a:r>
                <a:r>
                  <a:rPr lang="en-US" b="1" i="1" dirty="0" err="1"/>
                  <a:t>f</a:t>
                </a:r>
                <a:r>
                  <a:rPr lang="en-US" b="1" i="1" baseline="-25000" dirty="0" err="1"/>
                  <a:t>x</a:t>
                </a:r>
                <a:r>
                  <a:rPr lang="en-US" dirty="0"/>
                  <a:t>, with </a:t>
                </a:r>
                <a:r>
                  <a:rPr lang="en-US" b="1" i="1" dirty="0"/>
                  <a:t>n</a:t>
                </a:r>
                <a:r>
                  <a:rPr lang="en-US" dirty="0"/>
                  <a:t> letters total, </a:t>
                </a:r>
                <a:r>
                  <a:rPr lang="en-US" b="1" i="1" dirty="0" err="1"/>
                  <a:t>nf</a:t>
                </a:r>
                <a:r>
                  <a:rPr lang="en-US" b="1" i="1" baseline="-25000" dirty="0" err="1"/>
                  <a:t>x</a:t>
                </a:r>
                <a:r>
                  <a:rPr lang="en-US" dirty="0"/>
                  <a:t> gives the number of occurrences of </a:t>
                </a:r>
                <a:r>
                  <a:rPr lang="en-US" b="1" i="1" dirty="0"/>
                  <a:t>x</a:t>
                </a:r>
                <a:r>
                  <a:rPr lang="en-US" dirty="0"/>
                  <a:t> in a document</a:t>
                </a:r>
              </a:p>
              <a:p>
                <a:r>
                  <a:rPr lang="en-US" dirty="0"/>
                  <a:t>Let </a:t>
                </a:r>
                <a:r>
                  <a:rPr lang="en-US" b="1" i="1" dirty="0"/>
                  <a:t>code</a:t>
                </a:r>
                <a:r>
                  <a:rPr lang="en-US" dirty="0"/>
                  <a:t>(</a:t>
                </a:r>
                <a:r>
                  <a:rPr lang="en-US" b="1" i="1" dirty="0"/>
                  <a:t>x</a:t>
                </a:r>
                <a:r>
                  <a:rPr lang="en-US" dirty="0"/>
                  <a:t>) be the encoding of a letter </a:t>
                </a:r>
                <a:r>
                  <a:rPr lang="en-US" b="1" i="1" dirty="0"/>
                  <a:t>x</a:t>
                </a:r>
                <a:r>
                  <a:rPr lang="en-US" dirty="0"/>
                  <a:t> and </a:t>
                </a:r>
                <a:r>
                  <a:rPr lang="en-US" b="1" i="1" dirty="0"/>
                  <a:t>S</a:t>
                </a:r>
                <a:r>
                  <a:rPr lang="en-US" dirty="0"/>
                  <a:t> is the alphabet</a:t>
                </a:r>
              </a:p>
              <a:p>
                <a:r>
                  <a:rPr lang="en-US" dirty="0"/>
                  <a:t>Total length of an encoding is:</a:t>
                </a:r>
              </a:p>
              <a:p>
                <a:pPr marL="118872" indent="0">
                  <a:buNone/>
                </a:pPr>
                <a14:m>
                  <m:oMathPara xmlns:m="http://schemas.openxmlformats.org/officeDocument/2006/math">
                    <m:oMathParaPr>
                      <m:jc m:val="centerGroup"/>
                    </m:oMathParaPr>
                    <m:oMath xmlns:m="http://schemas.openxmlformats.org/officeDocument/2006/math">
                      <m:nary>
                        <m:naryPr>
                          <m:chr m:val="∑"/>
                          <m:supHide m:val="on"/>
                          <m:ctrlPr>
                            <a:rPr lang="en-US" i="1">
                              <a:latin typeface="Cambria Math" panose="02040503050406030204" pitchFamily="18" charset="0"/>
                            </a:rPr>
                          </m:ctrlPr>
                        </m:naryPr>
                        <m:sub>
                          <m:r>
                            <m:rPr>
                              <m:brk m:alnAt="7"/>
                            </m:rPr>
                            <a:rPr lang="en-US" i="1">
                              <a:latin typeface="Cambria Math" panose="02040503050406030204" pitchFamily="18" charset="0"/>
                            </a:rPr>
                            <m:t>𝑥</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𝑆</m:t>
                          </m:r>
                        </m:sub>
                        <m:sup/>
                        <m:e>
                          <m:r>
                            <a:rPr lang="en-US" i="1">
                              <a:latin typeface="Cambria Math" panose="02040503050406030204" pitchFamily="18" charset="0"/>
                            </a:rPr>
                            <m:t>𝑛</m:t>
                          </m:r>
                          <m:sSub>
                            <m:sSubPr>
                              <m:ctrlPr>
                                <a:rPr lang="en-US" i="1">
                                  <a:latin typeface="Cambria Math" panose="02040503050406030204" pitchFamily="18" charset="0"/>
                                </a:rPr>
                              </m:ctrlPr>
                            </m:sSubPr>
                            <m:e>
                              <m:r>
                                <a:rPr lang="en-US" i="1">
                                  <a:latin typeface="Cambria Math" panose="02040503050406030204" pitchFamily="18" charset="0"/>
                                </a:rPr>
                                <m:t>𝑓</m:t>
                              </m:r>
                            </m:e>
                            <m:sub>
                              <m:r>
                                <a:rPr lang="en-US" i="1">
                                  <a:latin typeface="Cambria Math" panose="02040503050406030204" pitchFamily="18" charset="0"/>
                                </a:rPr>
                                <m:t>𝑥</m:t>
                              </m:r>
                            </m:sub>
                          </m:sSub>
                          <m:d>
                            <m:dPr>
                              <m:begChr m:val="|"/>
                              <m:endChr m:val="|"/>
                              <m:ctrlPr>
                                <a:rPr lang="en-US" i="1">
                                  <a:latin typeface="Cambria Math" panose="02040503050406030204" pitchFamily="18" charset="0"/>
                                </a:rPr>
                              </m:ctrlPr>
                            </m:dPr>
                            <m:e>
                              <m:r>
                                <a:rPr lang="en-US" i="1">
                                  <a:latin typeface="Cambria Math" panose="02040503050406030204" pitchFamily="18" charset="0"/>
                                </a:rPr>
                                <m:t>𝑐𝑜𝑑𝑒</m:t>
                              </m:r>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e>
                          </m:d>
                        </m:e>
                      </m:nary>
                      <m:r>
                        <a:rPr lang="en-US" i="1">
                          <a:latin typeface="Cambria Math" panose="02040503050406030204" pitchFamily="18" charset="0"/>
                        </a:rPr>
                        <m:t>=</m:t>
                      </m:r>
                      <m:r>
                        <a:rPr lang="en-US" i="1">
                          <a:latin typeface="Cambria Math" panose="02040503050406030204" pitchFamily="18" charset="0"/>
                        </a:rPr>
                        <m:t>𝑛</m:t>
                      </m:r>
                      <m:nary>
                        <m:naryPr>
                          <m:chr m:val="∑"/>
                          <m:supHide m:val="on"/>
                          <m:ctrlPr>
                            <a:rPr lang="en-US" i="1">
                              <a:latin typeface="Cambria Math" panose="02040503050406030204" pitchFamily="18" charset="0"/>
                            </a:rPr>
                          </m:ctrlPr>
                        </m:naryPr>
                        <m:sub>
                          <m:r>
                            <m:rPr>
                              <m:brk m:alnAt="7"/>
                            </m:rPr>
                            <a:rPr lang="en-US" i="1">
                              <a:latin typeface="Cambria Math" panose="02040503050406030204" pitchFamily="18" charset="0"/>
                            </a:rPr>
                            <m:t>𝑥</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𝑆</m:t>
                          </m:r>
                        </m:sub>
                        <m:sup/>
                        <m:e>
                          <m:sSub>
                            <m:sSubPr>
                              <m:ctrlPr>
                                <a:rPr lang="en-US" i="1">
                                  <a:latin typeface="Cambria Math" panose="02040503050406030204" pitchFamily="18" charset="0"/>
                                </a:rPr>
                              </m:ctrlPr>
                            </m:sSubPr>
                            <m:e>
                              <m:r>
                                <a:rPr lang="en-US" i="1">
                                  <a:latin typeface="Cambria Math" panose="02040503050406030204" pitchFamily="18" charset="0"/>
                                </a:rPr>
                                <m:t>𝑓</m:t>
                              </m:r>
                            </m:e>
                            <m:sub>
                              <m:r>
                                <a:rPr lang="en-US" i="1">
                                  <a:latin typeface="Cambria Math" panose="02040503050406030204" pitchFamily="18" charset="0"/>
                                </a:rPr>
                                <m:t>𝑥</m:t>
                              </m:r>
                            </m:sub>
                          </m:sSub>
                          <m:d>
                            <m:dPr>
                              <m:begChr m:val="|"/>
                              <m:endChr m:val="|"/>
                              <m:ctrlPr>
                                <a:rPr lang="en-US" i="1">
                                  <a:latin typeface="Cambria Math" panose="02040503050406030204" pitchFamily="18" charset="0"/>
                                </a:rPr>
                              </m:ctrlPr>
                            </m:dPr>
                            <m:e>
                              <m:r>
                                <a:rPr lang="en-US" i="1">
                                  <a:latin typeface="Cambria Math" panose="02040503050406030204" pitchFamily="18" charset="0"/>
                                </a:rPr>
                                <m:t>𝑐𝑜𝑑𝑒</m:t>
                              </m:r>
                              <m:d>
                                <m:dPr>
                                  <m:ctrlPr>
                                    <a:rPr lang="en-US" i="1">
                                      <a:latin typeface="Cambria Math" panose="02040503050406030204" pitchFamily="18" charset="0"/>
                                    </a:rPr>
                                  </m:ctrlPr>
                                </m:dPr>
                                <m:e>
                                  <m:r>
                                    <a:rPr lang="en-US" i="1">
                                      <a:latin typeface="Cambria Math" panose="02040503050406030204" pitchFamily="18" charset="0"/>
                                    </a:rPr>
                                    <m:t>𝑥</m:t>
                                  </m:r>
                                </m:e>
                              </m:d>
                            </m:e>
                          </m:d>
                        </m:e>
                      </m:nary>
                    </m:oMath>
                  </m:oMathPara>
                </a14:m>
                <a:endParaRPr lang="en-US" dirty="0"/>
              </a:p>
              <a:p>
                <a:endParaRPr lang="en-US" dirty="0"/>
              </a:p>
              <a:p>
                <a:r>
                  <a:rPr lang="en-US" dirty="0"/>
                  <a:t>An </a:t>
                </a:r>
                <a:r>
                  <a:rPr lang="en-US" b="1" dirty="0"/>
                  <a:t>optimal prefix code</a:t>
                </a:r>
                <a:r>
                  <a:rPr lang="en-US" dirty="0"/>
                  <a:t> minimizes average encoding length:</a:t>
                </a:r>
              </a:p>
              <a:p>
                <a:pPr marL="118872" indent="0">
                  <a:buNone/>
                </a:pPr>
                <a14:m>
                  <m:oMathPara xmlns:m="http://schemas.openxmlformats.org/officeDocument/2006/math">
                    <m:oMathParaPr>
                      <m:jc m:val="centerGroup"/>
                    </m:oMathParaPr>
                    <m:oMath xmlns:m="http://schemas.openxmlformats.org/officeDocument/2006/math">
                      <m:nary>
                        <m:naryPr>
                          <m:chr m:val="∑"/>
                          <m:supHide m:val="on"/>
                          <m:ctrlPr>
                            <a:rPr lang="en-US" i="1">
                              <a:latin typeface="Cambria Math" panose="02040503050406030204" pitchFamily="18" charset="0"/>
                            </a:rPr>
                          </m:ctrlPr>
                        </m:naryPr>
                        <m:sub>
                          <m:r>
                            <m:rPr>
                              <m:brk m:alnAt="7"/>
                            </m:rPr>
                            <a:rPr lang="en-US" i="1">
                              <a:latin typeface="Cambria Math" panose="02040503050406030204" pitchFamily="18" charset="0"/>
                            </a:rPr>
                            <m:t>𝑥</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𝑆</m:t>
                          </m:r>
                        </m:sub>
                        <m:sup/>
                        <m:e>
                          <m:sSub>
                            <m:sSubPr>
                              <m:ctrlPr>
                                <a:rPr lang="en-US" i="1">
                                  <a:latin typeface="Cambria Math" panose="02040503050406030204" pitchFamily="18" charset="0"/>
                                </a:rPr>
                              </m:ctrlPr>
                            </m:sSubPr>
                            <m:e>
                              <m:r>
                                <a:rPr lang="en-US" i="1">
                                  <a:latin typeface="Cambria Math" panose="02040503050406030204" pitchFamily="18" charset="0"/>
                                </a:rPr>
                                <m:t>𝑓</m:t>
                              </m:r>
                            </m:e>
                            <m:sub>
                              <m:r>
                                <a:rPr lang="en-US" i="1">
                                  <a:latin typeface="Cambria Math" panose="02040503050406030204" pitchFamily="18" charset="0"/>
                                </a:rPr>
                                <m:t>𝑥</m:t>
                              </m:r>
                            </m:sub>
                          </m:sSub>
                          <m:d>
                            <m:dPr>
                              <m:begChr m:val="|"/>
                              <m:endChr m:val="|"/>
                              <m:ctrlPr>
                                <a:rPr lang="en-US" i="1">
                                  <a:latin typeface="Cambria Math" panose="02040503050406030204" pitchFamily="18" charset="0"/>
                                </a:rPr>
                              </m:ctrlPr>
                            </m:dPr>
                            <m:e>
                              <m:r>
                                <a:rPr lang="en-US" i="1">
                                  <a:latin typeface="Cambria Math" panose="02040503050406030204" pitchFamily="18" charset="0"/>
                                </a:rPr>
                                <m:t>𝑐𝑜𝑑𝑒</m:t>
                              </m:r>
                              <m:d>
                                <m:dPr>
                                  <m:ctrlPr>
                                    <a:rPr lang="en-US" i="1">
                                      <a:latin typeface="Cambria Math" panose="02040503050406030204" pitchFamily="18" charset="0"/>
                                    </a:rPr>
                                  </m:ctrlPr>
                                </m:dPr>
                                <m:e>
                                  <m:r>
                                    <a:rPr lang="en-US" i="1">
                                      <a:latin typeface="Cambria Math" panose="02040503050406030204" pitchFamily="18" charset="0"/>
                                    </a:rPr>
                                    <m:t>𝑥</m:t>
                                  </m:r>
                                </m:e>
                              </m:d>
                            </m:e>
                          </m:d>
                        </m:e>
                      </m:nary>
                    </m:oMath>
                  </m:oMathPara>
                </a14:m>
                <a:endParaRPr lang="en-US" dirty="0"/>
              </a:p>
              <a:p>
                <a:endParaRPr lang="en-US" dirty="0"/>
              </a:p>
              <a:p>
                <a:pPr marL="118872" indent="0">
                  <a:buNone/>
                </a:pPr>
                <a:endParaRPr lang="en-US" dirty="0"/>
              </a:p>
              <a:p>
                <a:pPr marL="118872"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2372" r="-1167"/>
                </a:stretch>
              </a:blipFill>
            </p:spPr>
            <p:txBody>
              <a:bodyPr/>
              <a:lstStyle/>
              <a:p>
                <a:r>
                  <a:rPr lang="en-US">
                    <a:noFill/>
                  </a:rPr>
                  <a:t> </a:t>
                </a:r>
              </a:p>
            </p:txBody>
          </p:sp>
        </mc:Fallback>
      </mc:AlternateContent>
    </p:spTree>
    <p:extLst>
      <p:ext uri="{BB962C8B-B14F-4D97-AF65-F5344CB8AC3E}">
        <p14:creationId xmlns:p14="http://schemas.microsoft.com/office/powerpoint/2010/main" val="327256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design</a:t>
            </a:r>
          </a:p>
        </p:txBody>
      </p:sp>
      <p:sp>
        <p:nvSpPr>
          <p:cNvPr id="3" name="Content Placeholder 2"/>
          <p:cNvSpPr>
            <a:spLocks noGrp="1"/>
          </p:cNvSpPr>
          <p:nvPr>
            <p:ph idx="1"/>
          </p:nvPr>
        </p:nvSpPr>
        <p:spPr/>
        <p:txBody>
          <a:bodyPr/>
          <a:lstStyle/>
          <a:p>
            <a:r>
              <a:rPr lang="en-US" dirty="0"/>
              <a:t>A key idea is that we can represent letters as leaves in a binary tree</a:t>
            </a:r>
          </a:p>
          <a:p>
            <a:pPr lvl="1"/>
            <a:r>
              <a:rPr lang="en-US" dirty="0"/>
              <a:t>Each left turn is a 0</a:t>
            </a:r>
          </a:p>
          <a:p>
            <a:pPr lvl="1"/>
            <a:r>
              <a:rPr lang="en-US" dirty="0"/>
              <a:t>Each right turn is a 1</a:t>
            </a:r>
          </a:p>
          <a:p>
            <a:r>
              <a:rPr lang="en-US" dirty="0"/>
              <a:t>No letter will be the prefix of another</a:t>
            </a:r>
          </a:p>
          <a:p>
            <a:r>
              <a:rPr lang="en-US" dirty="0"/>
              <a:t>Why?</a:t>
            </a:r>
          </a:p>
          <a:p>
            <a:r>
              <a:rPr lang="en-US" dirty="0"/>
              <a:t>If a letter was the prefix of another, it would be on the path to the other letter, but every letter is a leaf</a:t>
            </a:r>
          </a:p>
        </p:txBody>
      </p:sp>
    </p:spTree>
    <p:extLst>
      <p:ext uri="{BB962C8B-B14F-4D97-AF65-F5344CB8AC3E}">
        <p14:creationId xmlns:p14="http://schemas.microsoft.com/office/powerpoint/2010/main" val="3620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Prefix code tree example</a:t>
            </a:r>
          </a:p>
        </p:txBody>
      </p:sp>
      <p:sp>
        <p:nvSpPr>
          <p:cNvPr id="4" name="Oval 3"/>
          <p:cNvSpPr/>
          <p:nvPr/>
        </p:nvSpPr>
        <p:spPr>
          <a:xfrm>
            <a:off x="4876800" y="19050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i="1"/>
          </a:p>
        </p:txBody>
      </p:sp>
      <p:sp>
        <p:nvSpPr>
          <p:cNvPr id="5" name="Oval 4"/>
          <p:cNvSpPr/>
          <p:nvPr/>
        </p:nvSpPr>
        <p:spPr>
          <a:xfrm>
            <a:off x="3733800" y="3232975"/>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i="1"/>
          </a:p>
        </p:txBody>
      </p:sp>
      <p:sp>
        <p:nvSpPr>
          <p:cNvPr id="6" name="Oval 5"/>
          <p:cNvSpPr/>
          <p:nvPr/>
        </p:nvSpPr>
        <p:spPr>
          <a:xfrm>
            <a:off x="2895600" y="44196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i="1"/>
          </a:p>
        </p:txBody>
      </p:sp>
      <p:sp>
        <p:nvSpPr>
          <p:cNvPr id="7" name="Oval 6"/>
          <p:cNvSpPr/>
          <p:nvPr/>
        </p:nvSpPr>
        <p:spPr>
          <a:xfrm>
            <a:off x="4610100" y="44196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i="1"/>
          </a:p>
        </p:txBody>
      </p:sp>
      <p:sp>
        <p:nvSpPr>
          <p:cNvPr id="8" name="Oval 7"/>
          <p:cNvSpPr/>
          <p:nvPr/>
        </p:nvSpPr>
        <p:spPr>
          <a:xfrm>
            <a:off x="2362200" y="57912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e</a:t>
            </a:r>
          </a:p>
        </p:txBody>
      </p:sp>
      <p:sp>
        <p:nvSpPr>
          <p:cNvPr id="9" name="Oval 8"/>
          <p:cNvSpPr/>
          <p:nvPr/>
        </p:nvSpPr>
        <p:spPr>
          <a:xfrm>
            <a:off x="3276600" y="57912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d</a:t>
            </a:r>
          </a:p>
        </p:txBody>
      </p:sp>
      <p:sp>
        <p:nvSpPr>
          <p:cNvPr id="10" name="Oval 9"/>
          <p:cNvSpPr/>
          <p:nvPr/>
        </p:nvSpPr>
        <p:spPr>
          <a:xfrm>
            <a:off x="4195762" y="57912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c</a:t>
            </a:r>
          </a:p>
        </p:txBody>
      </p:sp>
      <p:sp>
        <p:nvSpPr>
          <p:cNvPr id="11" name="Oval 10"/>
          <p:cNvSpPr/>
          <p:nvPr/>
        </p:nvSpPr>
        <p:spPr>
          <a:xfrm>
            <a:off x="5072062" y="57912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b</a:t>
            </a:r>
          </a:p>
        </p:txBody>
      </p:sp>
      <p:sp>
        <p:nvSpPr>
          <p:cNvPr id="12" name="Oval 11"/>
          <p:cNvSpPr/>
          <p:nvPr/>
        </p:nvSpPr>
        <p:spPr>
          <a:xfrm>
            <a:off x="6057900" y="3232975"/>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a</a:t>
            </a:r>
          </a:p>
        </p:txBody>
      </p:sp>
      <p:cxnSp>
        <p:nvCxnSpPr>
          <p:cNvPr id="14" name="Straight Connector 13"/>
          <p:cNvCxnSpPr>
            <a:stCxn id="4" idx="3"/>
            <a:endCxn id="5" idx="0"/>
          </p:cNvCxnSpPr>
          <p:nvPr/>
        </p:nvCxnSpPr>
        <p:spPr>
          <a:xfrm flipH="1">
            <a:off x="4000501" y="2360285"/>
            <a:ext cx="954415" cy="87269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5" idx="3"/>
            <a:endCxn id="6" idx="0"/>
          </p:cNvCxnSpPr>
          <p:nvPr/>
        </p:nvCxnSpPr>
        <p:spPr>
          <a:xfrm flipH="1">
            <a:off x="3162301" y="3688260"/>
            <a:ext cx="649615" cy="73134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8" idx="0"/>
          </p:cNvCxnSpPr>
          <p:nvPr/>
        </p:nvCxnSpPr>
        <p:spPr>
          <a:xfrm flipH="1">
            <a:off x="2628901" y="4874886"/>
            <a:ext cx="344815" cy="9163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6" idx="5"/>
            <a:endCxn id="9" idx="0"/>
          </p:cNvCxnSpPr>
          <p:nvPr/>
        </p:nvCxnSpPr>
        <p:spPr>
          <a:xfrm>
            <a:off x="3350886" y="4874886"/>
            <a:ext cx="192415" cy="9163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7" idx="0"/>
            <a:endCxn id="5" idx="5"/>
          </p:cNvCxnSpPr>
          <p:nvPr/>
        </p:nvCxnSpPr>
        <p:spPr>
          <a:xfrm flipH="1" flipV="1">
            <a:off x="4189086" y="3688260"/>
            <a:ext cx="687715" cy="73134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7" idx="3"/>
            <a:endCxn id="10" idx="0"/>
          </p:cNvCxnSpPr>
          <p:nvPr/>
        </p:nvCxnSpPr>
        <p:spPr>
          <a:xfrm flipH="1">
            <a:off x="4462463" y="4874886"/>
            <a:ext cx="225753" cy="9163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1" idx="0"/>
            <a:endCxn id="7" idx="5"/>
          </p:cNvCxnSpPr>
          <p:nvPr/>
        </p:nvCxnSpPr>
        <p:spPr>
          <a:xfrm flipH="1" flipV="1">
            <a:off x="5065386" y="4874886"/>
            <a:ext cx="273377" cy="9163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4" idx="5"/>
            <a:endCxn id="12" idx="0"/>
          </p:cNvCxnSpPr>
          <p:nvPr/>
        </p:nvCxnSpPr>
        <p:spPr>
          <a:xfrm>
            <a:off x="5332086" y="2360285"/>
            <a:ext cx="992515" cy="872690"/>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0" name="TextBox 39"/>
              <p:cNvSpPr txBox="1"/>
              <p:nvPr/>
            </p:nvSpPr>
            <p:spPr>
              <a:xfrm>
                <a:off x="7121852" y="2210615"/>
                <a:ext cx="3276600" cy="3416320"/>
              </a:xfrm>
              <a:prstGeom prst="rect">
                <a:avLst/>
              </a:prstGeom>
              <a:noFill/>
            </p:spPr>
            <p:txBody>
              <a:bodyPr wrap="square" rtlCol="0">
                <a:spAutoFit/>
              </a:bodyPr>
              <a:lstStyle/>
              <a:p>
                <a:pPr lvl="1"/>
                <a:r>
                  <a:rPr lang="en-US" sz="3600" i="1" dirty="0"/>
                  <a:t>a</a:t>
                </a:r>
                <a:r>
                  <a:rPr lang="en-US" sz="3600" dirty="0"/>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1</a:t>
                </a:r>
              </a:p>
              <a:p>
                <a:pPr lvl="1"/>
                <a:r>
                  <a:rPr lang="en-US" sz="3600" i="1" dirty="0"/>
                  <a:t>b</a:t>
                </a:r>
                <a:r>
                  <a:rPr lang="en-US" sz="3600" dirty="0"/>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011</a:t>
                </a:r>
              </a:p>
              <a:p>
                <a:pPr lvl="1"/>
                <a:r>
                  <a:rPr lang="en-US" sz="3600" i="1" dirty="0"/>
                  <a:t>c</a:t>
                </a:r>
                <a:r>
                  <a:rPr lang="en-US" sz="3600" dirty="0"/>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010</a:t>
                </a:r>
              </a:p>
              <a:p>
                <a:pPr lvl="1"/>
                <a:r>
                  <a:rPr lang="en-US" sz="3600" i="1" dirty="0"/>
                  <a:t>d</a:t>
                </a:r>
                <a:r>
                  <a:rPr lang="en-US" sz="3600" dirty="0">
                    <a:ea typeface="Cambria Math" panose="02040503050406030204" pitchFamily="18" charset="0"/>
                  </a:rPr>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001</a:t>
                </a:r>
              </a:p>
              <a:p>
                <a:pPr lvl="1"/>
                <a:r>
                  <a:rPr lang="en-US" sz="3600" i="1" dirty="0"/>
                  <a:t>e</a:t>
                </a:r>
                <a:r>
                  <a:rPr lang="en-US" sz="3600" dirty="0">
                    <a:ea typeface="Cambria Math" panose="02040503050406030204" pitchFamily="18" charset="0"/>
                  </a:rPr>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a:t> 000</a:t>
                </a:r>
              </a:p>
              <a:p>
                <a:endParaRPr lang="en-US" sz="3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7121852" y="2210615"/>
                <a:ext cx="3276600" cy="3416320"/>
              </a:xfrm>
              <a:prstGeom prst="rect">
                <a:avLst/>
              </a:prstGeom>
              <a:blipFill>
                <a:blip r:embed="rId2"/>
                <a:stretch>
                  <a:fillRect t="-2857"/>
                </a:stretch>
              </a:blipFill>
            </p:spPr>
            <p:txBody>
              <a:bodyPr/>
              <a:lstStyle/>
              <a:p>
                <a:r>
                  <a:rPr lang="en-US">
                    <a:noFill/>
                  </a:rPr>
                  <a:t> </a:t>
                </a:r>
              </a:p>
            </p:txBody>
          </p:sp>
        </mc:Fallback>
      </mc:AlternateContent>
    </p:spTree>
    <p:extLst>
      <p:ext uri="{BB962C8B-B14F-4D97-AF65-F5344CB8AC3E}">
        <p14:creationId xmlns:p14="http://schemas.microsoft.com/office/powerpoint/2010/main" val="109084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Full binary trees</a:t>
            </a:r>
          </a:p>
        </p:txBody>
      </p:sp>
      <p:sp>
        <p:nvSpPr>
          <p:cNvPr id="3" name="Content Placeholder 2"/>
          <p:cNvSpPr>
            <a:spLocks noGrp="1"/>
          </p:cNvSpPr>
          <p:nvPr>
            <p:ph idx="1"/>
          </p:nvPr>
        </p:nvSpPr>
        <p:spPr/>
        <p:txBody>
          <a:bodyPr/>
          <a:lstStyle/>
          <a:p>
            <a:r>
              <a:rPr lang="en-US" dirty="0"/>
              <a:t>Recall that a binary tree is a rooted tree in which each node has 0, 1, or 2 children</a:t>
            </a:r>
          </a:p>
          <a:p>
            <a:r>
              <a:rPr lang="en-US" dirty="0"/>
              <a:t>A </a:t>
            </a:r>
            <a:r>
              <a:rPr lang="en-US" b="1" dirty="0"/>
              <a:t>full binary tree</a:t>
            </a:r>
            <a:r>
              <a:rPr lang="en-US" dirty="0"/>
              <a:t> is one in which every node that isn't a leaf has two children</a:t>
            </a:r>
          </a:p>
        </p:txBody>
      </p:sp>
    </p:spTree>
    <p:extLst>
      <p:ext uri="{BB962C8B-B14F-4D97-AF65-F5344CB8AC3E}">
        <p14:creationId xmlns:p14="http://schemas.microsoft.com/office/powerpoint/2010/main" val="260400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can we figure out the tree structure?</a:t>
            </a:r>
          </a:p>
        </p:txBody>
      </p:sp>
      <p:sp>
        <p:nvSpPr>
          <p:cNvPr id="3" name="Content Placeholder 2"/>
          <p:cNvSpPr>
            <a:spLocks noGrp="1"/>
          </p:cNvSpPr>
          <p:nvPr>
            <p:ph idx="1"/>
          </p:nvPr>
        </p:nvSpPr>
        <p:spPr/>
        <p:txBody>
          <a:bodyPr>
            <a:normAutofit/>
          </a:bodyPr>
          <a:lstStyle/>
          <a:p>
            <a:r>
              <a:rPr lang="en-US" dirty="0"/>
              <a:t>We know that the binary tree will be full, but there are many full binary trees with </a:t>
            </a:r>
            <a:r>
              <a:rPr lang="en-US" b="1" i="1" dirty="0"/>
              <a:t>n</a:t>
            </a:r>
            <a:r>
              <a:rPr lang="en-US" dirty="0"/>
              <a:t> leaves</a:t>
            </a:r>
          </a:p>
          <a:p>
            <a:r>
              <a:rPr lang="en-US" dirty="0"/>
              <a:t>Imagine that we had a full binary tree </a:t>
            </a:r>
            <a:r>
              <a:rPr lang="en-US" b="1" i="1" dirty="0"/>
              <a:t>T*</a:t>
            </a:r>
            <a:r>
              <a:rPr lang="en-US" dirty="0"/>
              <a:t> that was an optimal prefix tree</a:t>
            </a:r>
          </a:p>
          <a:p>
            <a:r>
              <a:rPr lang="en-US" dirty="0"/>
              <a:t>We know that the low frequency letters should appear at the deepest levels of the tree</a:t>
            </a:r>
          </a:p>
          <a:p>
            <a:r>
              <a:rPr lang="en-US" dirty="0"/>
              <a:t>For letters </a:t>
            </a:r>
            <a:r>
              <a:rPr lang="en-US" b="1" i="1" dirty="0"/>
              <a:t>y</a:t>
            </a:r>
            <a:r>
              <a:rPr lang="en-US" dirty="0"/>
              <a:t> and </a:t>
            </a:r>
            <a:r>
              <a:rPr lang="en-US" b="1" i="1" dirty="0"/>
              <a:t>z</a:t>
            </a:r>
            <a:r>
              <a:rPr lang="en-US" dirty="0"/>
              <a:t>, and corresponding nodes </a:t>
            </a:r>
            <a:r>
              <a:rPr lang="en-US" i="1" dirty="0"/>
              <a:t>node</a:t>
            </a:r>
            <a:r>
              <a:rPr lang="en-US" dirty="0"/>
              <a:t>(</a:t>
            </a:r>
            <a:r>
              <a:rPr lang="en-US" b="1" i="1" dirty="0"/>
              <a:t>y</a:t>
            </a:r>
            <a:r>
              <a:rPr lang="en-US" dirty="0"/>
              <a:t>) and </a:t>
            </a:r>
            <a:r>
              <a:rPr lang="en-US" i="1" dirty="0"/>
              <a:t>node</a:t>
            </a:r>
            <a:r>
              <a:rPr lang="en-US" dirty="0"/>
              <a:t>(</a:t>
            </a:r>
            <a:r>
              <a:rPr lang="en-US" b="1" i="1" dirty="0"/>
              <a:t>z</a:t>
            </a:r>
            <a:r>
              <a:rPr lang="en-US" dirty="0"/>
              <a:t>), if </a:t>
            </a:r>
            <a:r>
              <a:rPr lang="en-US" i="1" dirty="0"/>
              <a:t>depth</a:t>
            </a:r>
            <a:r>
              <a:rPr lang="en-US" dirty="0"/>
              <a:t>(</a:t>
            </a:r>
            <a:r>
              <a:rPr lang="en-US" i="1" dirty="0"/>
              <a:t>node</a:t>
            </a:r>
            <a:r>
              <a:rPr lang="en-US" dirty="0"/>
              <a:t>(</a:t>
            </a:r>
            <a:r>
              <a:rPr lang="en-US" b="1" i="1" dirty="0"/>
              <a:t>y</a:t>
            </a:r>
            <a:r>
              <a:rPr lang="en-US" dirty="0"/>
              <a:t>)) &lt; </a:t>
            </a:r>
            <a:r>
              <a:rPr lang="en-US" i="1" dirty="0"/>
              <a:t>depth</a:t>
            </a:r>
            <a:r>
              <a:rPr lang="en-US" dirty="0"/>
              <a:t>(</a:t>
            </a:r>
            <a:r>
              <a:rPr lang="en-US" i="1" dirty="0"/>
              <a:t>node</a:t>
            </a:r>
            <a:r>
              <a:rPr lang="en-US" dirty="0"/>
              <a:t>(</a:t>
            </a:r>
            <a:r>
              <a:rPr lang="en-US" b="1" i="1" dirty="0"/>
              <a:t>z</a:t>
            </a:r>
            <a:r>
              <a:rPr lang="en-US" dirty="0"/>
              <a:t>)) then </a:t>
            </a:r>
            <a:r>
              <a:rPr lang="en-US" b="1" i="1" dirty="0" err="1"/>
              <a:t>f</a:t>
            </a:r>
            <a:r>
              <a:rPr lang="en-US" b="1" i="1" baseline="-25000" dirty="0" err="1"/>
              <a:t>y</a:t>
            </a:r>
            <a:r>
              <a:rPr lang="en-US" dirty="0"/>
              <a:t> ≥ </a:t>
            </a:r>
            <a:r>
              <a:rPr lang="en-US" b="1" i="1" dirty="0" err="1"/>
              <a:t>f</a:t>
            </a:r>
            <a:r>
              <a:rPr lang="en-US" b="1" i="1" baseline="-25000" dirty="0" err="1"/>
              <a:t>z</a:t>
            </a:r>
            <a:r>
              <a:rPr lang="en-US" dirty="0"/>
              <a:t>.</a:t>
            </a:r>
          </a:p>
        </p:txBody>
      </p:sp>
    </p:spTree>
    <p:extLst>
      <p:ext uri="{BB962C8B-B14F-4D97-AF65-F5344CB8AC3E}">
        <p14:creationId xmlns:p14="http://schemas.microsoft.com/office/powerpoint/2010/main" val="20344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We don't have the structure of </a:t>
            </a:r>
            <a:r>
              <a:rPr lang="en-US" i="1" dirty="0"/>
              <a:t>T</a:t>
            </a:r>
            <a:r>
              <a:rPr lang="en-US" dirty="0"/>
              <a:t>*</a:t>
            </a:r>
          </a:p>
        </p:txBody>
      </p:sp>
      <p:sp>
        <p:nvSpPr>
          <p:cNvPr id="3" name="Content Placeholder 2"/>
          <p:cNvSpPr>
            <a:spLocks noGrp="1"/>
          </p:cNvSpPr>
          <p:nvPr>
            <p:ph idx="1"/>
          </p:nvPr>
        </p:nvSpPr>
        <p:spPr/>
        <p:txBody>
          <a:bodyPr/>
          <a:lstStyle/>
          <a:p>
            <a:r>
              <a:rPr lang="en-US" dirty="0"/>
              <a:t>If we did, we could label it by putting the highest frequency letters in the highest levels of the tree and then going down, level by level</a:t>
            </a:r>
          </a:p>
          <a:p>
            <a:r>
              <a:rPr lang="en-US" dirty="0"/>
              <a:t>Instead, we work backwards</a:t>
            </a:r>
          </a:p>
          <a:p>
            <a:r>
              <a:rPr lang="en-US" dirty="0"/>
              <a:t>The lowest frequency letter must be at the deepest leaf in the tree, call it </a:t>
            </a:r>
            <a:r>
              <a:rPr lang="en-US" b="1" i="1" dirty="0"/>
              <a:t>v</a:t>
            </a:r>
          </a:p>
          <a:p>
            <a:r>
              <a:rPr lang="en-US" dirty="0"/>
              <a:t>Since this is a full binary tree, </a:t>
            </a:r>
            <a:r>
              <a:rPr lang="en-US" b="1" i="1" dirty="0"/>
              <a:t>v</a:t>
            </a:r>
            <a:r>
              <a:rPr lang="en-US" dirty="0"/>
              <a:t> must have a sibling </a:t>
            </a:r>
            <a:r>
              <a:rPr lang="en-US" b="1" i="1" dirty="0"/>
              <a:t>w</a:t>
            </a:r>
          </a:p>
          <a:p>
            <a:endParaRPr lang="en-US" dirty="0"/>
          </a:p>
        </p:txBody>
      </p:sp>
    </p:spTree>
    <p:extLst>
      <p:ext uri="{BB962C8B-B14F-4D97-AF65-F5344CB8AC3E}">
        <p14:creationId xmlns:p14="http://schemas.microsoft.com/office/powerpoint/2010/main" val="302014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description</a:t>
            </a:r>
          </a:p>
        </p:txBody>
      </p:sp>
      <p:sp>
        <p:nvSpPr>
          <p:cNvPr id="3" name="Content Placeholder 2"/>
          <p:cNvSpPr>
            <a:spLocks noGrp="1"/>
          </p:cNvSpPr>
          <p:nvPr>
            <p:ph idx="1"/>
          </p:nvPr>
        </p:nvSpPr>
        <p:spPr/>
        <p:txBody>
          <a:bodyPr/>
          <a:lstStyle/>
          <a:p>
            <a:r>
              <a:rPr lang="en-US" dirty="0"/>
              <a:t>Take the two lowest frequency letters </a:t>
            </a:r>
            <a:r>
              <a:rPr lang="en-US" b="1" i="1" dirty="0"/>
              <a:t>y</a:t>
            </a:r>
            <a:r>
              <a:rPr lang="en-US" dirty="0"/>
              <a:t> and </a:t>
            </a:r>
            <a:r>
              <a:rPr lang="en-US" b="1" i="1" dirty="0"/>
              <a:t>z</a:t>
            </a:r>
            <a:r>
              <a:rPr lang="en-US" dirty="0"/>
              <a:t>.</a:t>
            </a:r>
          </a:p>
          <a:p>
            <a:r>
              <a:rPr lang="en-US" dirty="0"/>
              <a:t>Since they are neighbors in a full tree, we can stick them together and treat them like a meta-letter </a:t>
            </a:r>
            <a:r>
              <a:rPr lang="en-US" b="1" i="1" dirty="0" err="1"/>
              <a:t>yz</a:t>
            </a:r>
            <a:r>
              <a:rPr lang="en-US" dirty="0"/>
              <a:t> with the sum of their frequencies.</a:t>
            </a:r>
          </a:p>
          <a:p>
            <a:r>
              <a:rPr lang="en-US" dirty="0"/>
              <a:t>Recursively repeat until everything is merged together.</a:t>
            </a:r>
          </a:p>
        </p:txBody>
      </p:sp>
    </p:spTree>
    <p:extLst>
      <p:ext uri="{BB962C8B-B14F-4D97-AF65-F5344CB8AC3E}">
        <p14:creationId xmlns:p14="http://schemas.microsoft.com/office/powerpoint/2010/main" val="175306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a:t>
            </a:r>
          </a:p>
        </p:txBody>
      </p:sp>
      <p:sp>
        <p:nvSpPr>
          <p:cNvPr id="3" name="Content Placeholder 2"/>
          <p:cNvSpPr>
            <a:spLocks noGrp="1"/>
          </p:cNvSpPr>
          <p:nvPr>
            <p:ph idx="1"/>
          </p:nvPr>
        </p:nvSpPr>
        <p:spPr/>
        <p:txBody>
          <a:bodyPr>
            <a:normAutofit fontScale="92500" lnSpcReduction="10000"/>
          </a:bodyPr>
          <a:lstStyle/>
          <a:p>
            <a:r>
              <a:rPr lang="en-US" dirty="0"/>
              <a:t>If </a:t>
            </a:r>
            <a:r>
              <a:rPr lang="en-US" b="1" i="1" dirty="0"/>
              <a:t>S</a:t>
            </a:r>
            <a:r>
              <a:rPr lang="en-US" dirty="0"/>
              <a:t> has two letters then</a:t>
            </a:r>
          </a:p>
          <a:p>
            <a:pPr lvl="1"/>
            <a:r>
              <a:rPr lang="en-US" dirty="0"/>
              <a:t>Encode one with 0 and the other with 1</a:t>
            </a:r>
          </a:p>
          <a:p>
            <a:r>
              <a:rPr lang="en-US" dirty="0"/>
              <a:t>Else</a:t>
            </a:r>
          </a:p>
          <a:p>
            <a:pPr lvl="1"/>
            <a:r>
              <a:rPr lang="en-US" dirty="0"/>
              <a:t>Let </a:t>
            </a:r>
            <a:r>
              <a:rPr lang="en-US" b="1" i="1" dirty="0"/>
              <a:t>y</a:t>
            </a:r>
            <a:r>
              <a:rPr lang="en-US" dirty="0"/>
              <a:t> and </a:t>
            </a:r>
            <a:r>
              <a:rPr lang="en-US" b="1" i="1" dirty="0"/>
              <a:t>z</a:t>
            </a:r>
            <a:r>
              <a:rPr lang="en-US" dirty="0"/>
              <a:t> be the two lowest-frequency letters</a:t>
            </a:r>
          </a:p>
          <a:p>
            <a:pPr lvl="1"/>
            <a:r>
              <a:rPr lang="en-US" dirty="0"/>
              <a:t>Form a new alphabet </a:t>
            </a:r>
            <a:r>
              <a:rPr lang="en-US" b="1" i="1" dirty="0"/>
              <a:t>S'</a:t>
            </a:r>
            <a:r>
              <a:rPr lang="en-US" dirty="0"/>
              <a:t> by deleting </a:t>
            </a:r>
            <a:r>
              <a:rPr lang="en-US" b="1" i="1" dirty="0"/>
              <a:t>y</a:t>
            </a:r>
            <a:r>
              <a:rPr lang="en-US" dirty="0"/>
              <a:t> and </a:t>
            </a:r>
            <a:r>
              <a:rPr lang="en-US" b="1" i="1" dirty="0"/>
              <a:t>z</a:t>
            </a:r>
            <a:r>
              <a:rPr lang="en-US" dirty="0"/>
              <a:t> and replacing them with a new letter </a:t>
            </a:r>
            <a:r>
              <a:rPr lang="en-US" b="1" i="1" dirty="0"/>
              <a:t>w</a:t>
            </a:r>
            <a:r>
              <a:rPr lang="en-US" dirty="0"/>
              <a:t> of frequency </a:t>
            </a:r>
            <a:r>
              <a:rPr lang="en-US" b="1" i="1" dirty="0" err="1"/>
              <a:t>f</a:t>
            </a:r>
            <a:r>
              <a:rPr lang="en-US" b="1" i="1" baseline="-25000" dirty="0" err="1"/>
              <a:t>y</a:t>
            </a:r>
            <a:r>
              <a:rPr lang="en-US" dirty="0"/>
              <a:t> + </a:t>
            </a:r>
            <a:r>
              <a:rPr lang="en-US" b="1" i="1" dirty="0" err="1"/>
              <a:t>f</a:t>
            </a:r>
            <a:r>
              <a:rPr lang="en-US" b="1" i="1" baseline="-25000" dirty="0" err="1"/>
              <a:t>z</a:t>
            </a:r>
            <a:endParaRPr lang="en-US" b="1" i="1" baseline="-25000" dirty="0"/>
          </a:p>
          <a:p>
            <a:pPr lvl="1"/>
            <a:r>
              <a:rPr lang="en-US" dirty="0"/>
              <a:t>Recursively construct a prefix code for </a:t>
            </a:r>
            <a:r>
              <a:rPr lang="en-US" b="1" i="1" dirty="0"/>
              <a:t>S'</a:t>
            </a:r>
            <a:r>
              <a:rPr lang="en-US" dirty="0"/>
              <a:t> with tree </a:t>
            </a:r>
            <a:r>
              <a:rPr lang="en-US" b="1" i="1" dirty="0"/>
              <a:t>T'</a:t>
            </a:r>
          </a:p>
          <a:p>
            <a:pPr lvl="1"/>
            <a:r>
              <a:rPr lang="en-US" dirty="0"/>
              <a:t>Define a prefix code for </a:t>
            </a:r>
            <a:r>
              <a:rPr lang="en-US" b="1" i="1" dirty="0"/>
              <a:t>S</a:t>
            </a:r>
            <a:r>
              <a:rPr lang="en-US" dirty="0"/>
              <a:t> as follows:</a:t>
            </a:r>
          </a:p>
          <a:p>
            <a:pPr lvl="2"/>
            <a:r>
              <a:rPr lang="en-US" dirty="0"/>
              <a:t>Start with </a:t>
            </a:r>
            <a:r>
              <a:rPr lang="en-US" b="1" i="1" dirty="0"/>
              <a:t>T'</a:t>
            </a:r>
          </a:p>
          <a:p>
            <a:pPr lvl="2"/>
            <a:r>
              <a:rPr lang="en-US" dirty="0"/>
              <a:t>Take the leaf labeled </a:t>
            </a:r>
            <a:r>
              <a:rPr lang="en-US" b="1" i="1" dirty="0"/>
              <a:t>w</a:t>
            </a:r>
            <a:r>
              <a:rPr lang="en-US" dirty="0"/>
              <a:t> and add two children below it labeled </a:t>
            </a:r>
            <a:r>
              <a:rPr lang="en-US" b="1" i="1" dirty="0"/>
              <a:t>y</a:t>
            </a:r>
            <a:r>
              <a:rPr lang="en-US" dirty="0"/>
              <a:t> and </a:t>
            </a:r>
            <a:r>
              <a:rPr lang="en-US" b="1" i="1" dirty="0"/>
              <a:t>z</a:t>
            </a:r>
          </a:p>
        </p:txBody>
      </p:sp>
    </p:spTree>
    <p:extLst>
      <p:ext uri="{BB962C8B-B14F-4D97-AF65-F5344CB8AC3E}">
        <p14:creationId xmlns:p14="http://schemas.microsoft.com/office/powerpoint/2010/main" val="51360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Recurrence Relations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57869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Divide and conquer</a:t>
            </a:r>
          </a:p>
        </p:txBody>
      </p:sp>
      <p:sp>
        <p:nvSpPr>
          <p:cNvPr id="3" name="Content Placeholder 2"/>
          <p:cNvSpPr>
            <a:spLocks noGrp="1"/>
          </p:cNvSpPr>
          <p:nvPr>
            <p:ph idx="1"/>
          </p:nvPr>
        </p:nvSpPr>
        <p:spPr/>
        <p:txBody>
          <a:bodyPr>
            <a:normAutofit/>
          </a:bodyPr>
          <a:lstStyle/>
          <a:p>
            <a:r>
              <a:rPr lang="en-US" b="1" dirty="0"/>
              <a:t>Divide and conquer</a:t>
            </a:r>
            <a:r>
              <a:rPr lang="en-US" dirty="0"/>
              <a:t> algorithms are ones in which we divide a problem into parts and recursively solve each part</a:t>
            </a:r>
          </a:p>
          <a:p>
            <a:r>
              <a:rPr lang="en-US" dirty="0"/>
              <a:t>Then, we do some work to combine the solutions to each part into a final solution</a:t>
            </a:r>
          </a:p>
          <a:p>
            <a:r>
              <a:rPr lang="en-US" dirty="0"/>
              <a:t>Divide and conquer algorithms are often simple</a:t>
            </a:r>
          </a:p>
          <a:p>
            <a:r>
              <a:rPr lang="en-US" dirty="0"/>
              <a:t>However, their running time can be challenging to compute because recursion is involved</a:t>
            </a:r>
          </a:p>
        </p:txBody>
      </p:sp>
    </p:spTree>
    <p:extLst>
      <p:ext uri="{BB962C8B-B14F-4D97-AF65-F5344CB8AC3E}">
        <p14:creationId xmlns:p14="http://schemas.microsoft.com/office/powerpoint/2010/main" val="544504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Logical </a:t>
            </a:r>
            <a:r>
              <a:rPr lang="en-US" dirty="0" err="1"/>
              <a:t>warmup</a:t>
            </a:r>
            <a:endParaRPr lang="en-US" dirty="0"/>
          </a:p>
        </p:txBody>
      </p:sp>
      <p:sp>
        <p:nvSpPr>
          <p:cNvPr id="3" name="Content Placeholder 2"/>
          <p:cNvSpPr>
            <a:spLocks noGrp="1"/>
          </p:cNvSpPr>
          <p:nvPr>
            <p:ph idx="1"/>
          </p:nvPr>
        </p:nvSpPr>
        <p:spPr>
          <a:xfrm>
            <a:off x="609600" y="1775192"/>
            <a:ext cx="8229600" cy="4625609"/>
          </a:xfrm>
        </p:spPr>
        <p:txBody>
          <a:bodyPr>
            <a:normAutofit/>
          </a:bodyPr>
          <a:lstStyle/>
          <a:p>
            <a:r>
              <a:rPr lang="en-US" dirty="0"/>
              <a:t>An Arab sheikh tells his two sons to race their camels to a distant city to see who will inherit his fortune</a:t>
            </a:r>
          </a:p>
          <a:p>
            <a:r>
              <a:rPr lang="en-US" dirty="0"/>
              <a:t>The one whose camel is slower wins</a:t>
            </a:r>
          </a:p>
          <a:p>
            <a:r>
              <a:rPr lang="en-US" dirty="0"/>
              <a:t>After wandering aimlessly for days, the brothers ask a wise man for guidance</a:t>
            </a:r>
          </a:p>
          <a:p>
            <a:r>
              <a:rPr lang="en-US" dirty="0"/>
              <a:t>Upon receiving the advice, they jump on the camels and race to the city as fast as they can</a:t>
            </a:r>
          </a:p>
          <a:p>
            <a:r>
              <a:rPr lang="en-US" dirty="0"/>
              <a:t>What did the wise man say to them? </a:t>
            </a:r>
          </a:p>
        </p:txBody>
      </p:sp>
      <p:pic>
        <p:nvPicPr>
          <p:cNvPr id="1026" name="Picture 2" descr="C:\Users\wittmanb\AppData\Local\Microsoft\Windows\Temporary Internet Files\Content.IE5\9I22ON7I\MP90040661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1600" y="1752599"/>
            <a:ext cx="2438400" cy="3655815"/>
          </a:xfrm>
          <a:prstGeom prst="rect">
            <a:avLst/>
          </a:prstGeom>
          <a:noFill/>
          <a:effectLst>
            <a:reflection blurRad="6350" stA="50000" endA="300" endPos="55500" dist="508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51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Mergesort</a:t>
            </a:r>
            <a:r>
              <a:rPr lang="en-US" dirty="0"/>
              <a:t> algorithm</a:t>
            </a:r>
          </a:p>
        </p:txBody>
      </p:sp>
      <p:sp>
        <p:nvSpPr>
          <p:cNvPr id="3" name="Content Placeholder 2"/>
          <p:cNvSpPr>
            <a:spLocks noGrp="1"/>
          </p:cNvSpPr>
          <p:nvPr>
            <p:ph idx="1"/>
          </p:nvPr>
        </p:nvSpPr>
        <p:spPr/>
        <p:txBody>
          <a:bodyPr/>
          <a:lstStyle/>
          <a:p>
            <a:r>
              <a:rPr lang="en-US" dirty="0"/>
              <a:t>If there are two elements in the array or fewer then</a:t>
            </a:r>
          </a:p>
          <a:p>
            <a:pPr lvl="1"/>
            <a:r>
              <a:rPr lang="en-US" dirty="0"/>
              <a:t>Make sure they're in order</a:t>
            </a:r>
          </a:p>
          <a:p>
            <a:r>
              <a:rPr lang="en-US" dirty="0"/>
              <a:t>Else</a:t>
            </a:r>
          </a:p>
          <a:p>
            <a:pPr lvl="1"/>
            <a:r>
              <a:rPr lang="en-US" dirty="0"/>
              <a:t>Divide list into two halves</a:t>
            </a:r>
          </a:p>
          <a:p>
            <a:pPr lvl="1"/>
            <a:r>
              <a:rPr lang="en-US" dirty="0"/>
              <a:t>Recursively merge sort the two halves</a:t>
            </a:r>
          </a:p>
          <a:p>
            <a:pPr lvl="1"/>
            <a:r>
              <a:rPr lang="en-US" dirty="0"/>
              <a:t>Merge the two sorted halves together into the final list</a:t>
            </a:r>
          </a:p>
        </p:txBody>
      </p:sp>
    </p:spTree>
    <p:extLst>
      <p:ext uri="{BB962C8B-B14F-4D97-AF65-F5344CB8AC3E}">
        <p14:creationId xmlns:p14="http://schemas.microsoft.com/office/powerpoint/2010/main" val="229218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for </a:t>
            </a:r>
            <a:r>
              <a:rPr lang="en-US" dirty="0" err="1"/>
              <a:t>mergesort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The algorithm is simple, but recursive</a:t>
                </a:r>
              </a:p>
              <a:p>
                <a:r>
                  <a:rPr lang="en-US" dirty="0"/>
                  <a:t>We'll use </a:t>
                </a:r>
                <a:r>
                  <a:rPr lang="en-US" b="1" i="1" dirty="0"/>
                  <a:t>T</a:t>
                </a:r>
                <a:r>
                  <a:rPr lang="en-US" dirty="0"/>
                  <a:t>(</a:t>
                </a:r>
                <a:r>
                  <a:rPr lang="en-US" b="1" i="1" dirty="0"/>
                  <a:t>n</a:t>
                </a:r>
                <a:r>
                  <a:rPr lang="en-US" dirty="0"/>
                  <a:t>) to describe the total running time recursively</a:t>
                </a:r>
              </a:p>
              <a:p>
                <a:pPr lvl="1"/>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 ≤2</m:t>
                    </m:r>
                  </m:oMath>
                </a14:m>
                <a:endParaRPr lang="en-US" b="0" dirty="0">
                  <a:ea typeface="Cambria Math" panose="02040503050406030204" pitchFamily="18" charset="0"/>
                </a:endParaRPr>
              </a:p>
              <a:p>
                <a:pPr lvl="1"/>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𝑇</m:t>
                    </m:r>
                    <m:d>
                      <m:dPr>
                        <m:ctrlPr>
                          <a:rPr lang="en-US" b="0" i="1" smtClean="0">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𝑛</m:t>
                            </m:r>
                          </m:num>
                          <m:den>
                            <m:r>
                              <a:rPr lang="en-US" b="0" i="1" smtClean="0">
                                <a:latin typeface="Cambria Math" panose="02040503050406030204" pitchFamily="18" charset="0"/>
                                <a:ea typeface="Cambria Math" panose="02040503050406030204" pitchFamily="18" charset="0"/>
                              </a:rPr>
                              <m:t>2</m:t>
                            </m:r>
                          </m:den>
                        </m:f>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&gt;2</m:t>
                    </m:r>
                  </m:oMath>
                </a14:m>
                <a:endParaRPr lang="en-US" dirty="0"/>
              </a:p>
              <a:p>
                <a:r>
                  <a:rPr lang="en-US" dirty="0"/>
                  <a:t>Is it really the same constant </a:t>
                </a:r>
                <a:r>
                  <a:rPr lang="en-US" b="1" i="1" dirty="0"/>
                  <a:t>c</a:t>
                </a:r>
                <a:r>
                  <a:rPr lang="en-US" dirty="0"/>
                  <a:t> for both?</a:t>
                </a:r>
              </a:p>
              <a:p>
                <a:pPr lvl="1"/>
                <a:r>
                  <a:rPr lang="en-US" dirty="0"/>
                  <a:t>No, but it's an inequality, so we just take the bigger one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384284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a:stCxn id="4" idx="3"/>
            <a:endCxn id="5" idx="0"/>
          </p:cNvCxnSpPr>
          <p:nvPr/>
        </p:nvCxnSpPr>
        <p:spPr>
          <a:xfrm flipH="1">
            <a:off x="2514601" y="2761690"/>
            <a:ext cx="819711" cy="5911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 idx="5"/>
            <a:endCxn id="6" idx="0"/>
          </p:cNvCxnSpPr>
          <p:nvPr/>
        </p:nvCxnSpPr>
        <p:spPr>
          <a:xfrm>
            <a:off x="3980890" y="2761690"/>
            <a:ext cx="743511" cy="5911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5" idx="3"/>
            <a:endCxn id="9" idx="0"/>
          </p:cNvCxnSpPr>
          <p:nvPr/>
        </p:nvCxnSpPr>
        <p:spPr>
          <a:xfrm flipH="1">
            <a:off x="1905001" y="4133290"/>
            <a:ext cx="286311" cy="7069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7" idx="0"/>
            <a:endCxn id="5" idx="5"/>
          </p:cNvCxnSpPr>
          <p:nvPr/>
        </p:nvCxnSpPr>
        <p:spPr>
          <a:xfrm flipH="1" flipV="1">
            <a:off x="2837890" y="4133290"/>
            <a:ext cx="286311" cy="7069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6" idx="3"/>
            <a:endCxn id="10" idx="0"/>
          </p:cNvCxnSpPr>
          <p:nvPr/>
        </p:nvCxnSpPr>
        <p:spPr>
          <a:xfrm flipH="1">
            <a:off x="4191001" y="4133290"/>
            <a:ext cx="210111" cy="7069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6" idx="5"/>
            <a:endCxn id="8" idx="0"/>
          </p:cNvCxnSpPr>
          <p:nvPr/>
        </p:nvCxnSpPr>
        <p:spPr>
          <a:xfrm>
            <a:off x="5047690" y="4133290"/>
            <a:ext cx="286311" cy="7069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9" idx="3"/>
          </p:cNvCxnSpPr>
          <p:nvPr/>
        </p:nvCxnSpPr>
        <p:spPr>
          <a:xfrm flipV="1">
            <a:off x="1219201" y="5620713"/>
            <a:ext cx="362511" cy="1008688"/>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7" idx="3"/>
          </p:cNvCxnSpPr>
          <p:nvPr/>
        </p:nvCxnSpPr>
        <p:spPr>
          <a:xfrm flipV="1">
            <a:off x="2544645" y="5620713"/>
            <a:ext cx="256266"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10" idx="3"/>
          </p:cNvCxnSpPr>
          <p:nvPr/>
        </p:nvCxnSpPr>
        <p:spPr>
          <a:xfrm flipV="1">
            <a:off x="3657601" y="5620713"/>
            <a:ext cx="210111"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8" idx="3"/>
          </p:cNvCxnSpPr>
          <p:nvPr/>
        </p:nvCxnSpPr>
        <p:spPr>
          <a:xfrm flipV="1">
            <a:off x="4838701" y="5620713"/>
            <a:ext cx="172011"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9" idx="5"/>
          </p:cNvCxnSpPr>
          <p:nvPr/>
        </p:nvCxnSpPr>
        <p:spPr>
          <a:xfrm flipH="1" flipV="1">
            <a:off x="2228289" y="5620713"/>
            <a:ext cx="122918"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7" idx="5"/>
          </p:cNvCxnSpPr>
          <p:nvPr/>
        </p:nvCxnSpPr>
        <p:spPr>
          <a:xfrm flipH="1" flipV="1">
            <a:off x="3447489" y="5620713"/>
            <a:ext cx="92148" cy="979442"/>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endCxn id="10" idx="5"/>
          </p:cNvCxnSpPr>
          <p:nvPr/>
        </p:nvCxnSpPr>
        <p:spPr>
          <a:xfrm flipH="1" flipV="1">
            <a:off x="4514289" y="5620713"/>
            <a:ext cx="172012" cy="1008688"/>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endCxn id="8" idx="5"/>
          </p:cNvCxnSpPr>
          <p:nvPr/>
        </p:nvCxnSpPr>
        <p:spPr>
          <a:xfrm flipH="1" flipV="1">
            <a:off x="5657289" y="5620713"/>
            <a:ext cx="248212" cy="1008688"/>
          </a:xfrm>
          <a:prstGeom prst="line">
            <a:avLst/>
          </a:prstGeom>
          <a:ln w="38100">
            <a:gradFill>
              <a:gsLst>
                <a:gs pos="0">
                  <a:schemeClr val="tx2">
                    <a:alpha val="0"/>
                  </a:schemeClr>
                </a:gs>
                <a:gs pos="100000">
                  <a:schemeClr val="tx2"/>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dirty="0"/>
              <a:t>Intuition about </a:t>
            </a:r>
            <a:r>
              <a:rPr lang="en-US" dirty="0" err="1"/>
              <a:t>mergesort</a:t>
            </a:r>
            <a:r>
              <a:rPr lang="en-US" dirty="0"/>
              <a:t> recursion</a:t>
            </a:r>
          </a:p>
        </p:txBody>
      </p:sp>
      <p:sp>
        <p:nvSpPr>
          <p:cNvPr id="3" name="Content Placeholder 2"/>
          <p:cNvSpPr>
            <a:spLocks noGrp="1"/>
          </p:cNvSpPr>
          <p:nvPr>
            <p:ph idx="1"/>
          </p:nvPr>
        </p:nvSpPr>
        <p:spPr>
          <a:xfrm>
            <a:off x="6513977" y="1775192"/>
            <a:ext cx="5068423" cy="4625609"/>
          </a:xfrm>
        </p:spPr>
        <p:txBody>
          <a:bodyPr>
            <a:normAutofit/>
          </a:bodyPr>
          <a:lstStyle/>
          <a:p>
            <a:r>
              <a:rPr lang="en-US" dirty="0"/>
              <a:t>Each time, the recursion cuts the work in half while doubling the number of problems</a:t>
            </a:r>
          </a:p>
          <a:p>
            <a:pPr lvl="1"/>
            <a:r>
              <a:rPr lang="en-US" dirty="0"/>
              <a:t>The total work at each level is thus always </a:t>
            </a:r>
            <a:r>
              <a:rPr lang="en-US" b="1" i="1" dirty="0" err="1"/>
              <a:t>cn</a:t>
            </a:r>
            <a:endParaRPr lang="en-US" b="1" i="1" dirty="0"/>
          </a:p>
          <a:p>
            <a:r>
              <a:rPr lang="en-US" dirty="0"/>
              <a:t>To go from </a:t>
            </a:r>
            <a:r>
              <a:rPr lang="en-US" b="1" i="1" dirty="0"/>
              <a:t>n</a:t>
            </a:r>
            <a:r>
              <a:rPr lang="en-US" dirty="0"/>
              <a:t> to 2, we have to cut the size in half (log</a:t>
            </a:r>
            <a:r>
              <a:rPr lang="en-US" baseline="-25000" dirty="0"/>
              <a:t>2</a:t>
            </a:r>
            <a:r>
              <a:rPr lang="en-US" dirty="0"/>
              <a:t> </a:t>
            </a:r>
            <a:r>
              <a:rPr lang="en-US" b="1" i="1" dirty="0"/>
              <a:t>n</a:t>
            </a:r>
            <a:r>
              <a:rPr lang="en-US" dirty="0"/>
              <a:t>) – 1 times</a:t>
            </a:r>
          </a:p>
        </p:txBody>
      </p:sp>
      <p:sp>
        <p:nvSpPr>
          <p:cNvPr id="4" name="Oval 3"/>
          <p:cNvSpPr/>
          <p:nvPr/>
        </p:nvSpPr>
        <p:spPr>
          <a:xfrm>
            <a:off x="3200400" y="1981200"/>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endParaRPr lang="en-US" sz="2000" b="1" i="1" dirty="0"/>
          </a:p>
        </p:txBody>
      </p:sp>
      <p:sp>
        <p:nvSpPr>
          <p:cNvPr id="5" name="Oval 4"/>
          <p:cNvSpPr/>
          <p:nvPr/>
        </p:nvSpPr>
        <p:spPr>
          <a:xfrm>
            <a:off x="2057400" y="3352800"/>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/2</a:t>
            </a:r>
          </a:p>
        </p:txBody>
      </p:sp>
      <p:sp>
        <p:nvSpPr>
          <p:cNvPr id="6" name="Oval 5"/>
          <p:cNvSpPr/>
          <p:nvPr/>
        </p:nvSpPr>
        <p:spPr>
          <a:xfrm>
            <a:off x="4267200" y="3352800"/>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/2</a:t>
            </a:r>
          </a:p>
        </p:txBody>
      </p:sp>
      <p:sp>
        <p:nvSpPr>
          <p:cNvPr id="7" name="Oval 6"/>
          <p:cNvSpPr/>
          <p:nvPr/>
        </p:nvSpPr>
        <p:spPr>
          <a:xfrm>
            <a:off x="2667000" y="4840224"/>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/4</a:t>
            </a:r>
          </a:p>
        </p:txBody>
      </p:sp>
      <p:sp>
        <p:nvSpPr>
          <p:cNvPr id="8" name="Oval 7"/>
          <p:cNvSpPr/>
          <p:nvPr/>
        </p:nvSpPr>
        <p:spPr>
          <a:xfrm>
            <a:off x="4876800" y="4840224"/>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/4</a:t>
            </a:r>
          </a:p>
        </p:txBody>
      </p:sp>
      <p:sp>
        <p:nvSpPr>
          <p:cNvPr id="9" name="Oval 8"/>
          <p:cNvSpPr/>
          <p:nvPr/>
        </p:nvSpPr>
        <p:spPr>
          <a:xfrm>
            <a:off x="1447800" y="4840224"/>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/4</a:t>
            </a:r>
          </a:p>
        </p:txBody>
      </p:sp>
      <p:sp>
        <p:nvSpPr>
          <p:cNvPr id="10" name="Oval 9"/>
          <p:cNvSpPr/>
          <p:nvPr/>
        </p:nvSpPr>
        <p:spPr>
          <a:xfrm>
            <a:off x="3733800" y="4840224"/>
            <a:ext cx="914400" cy="914400"/>
          </a:xfrm>
          <a:prstGeom prst="ellipse">
            <a:avLst/>
          </a:prstGeom>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err="1"/>
              <a:t>cn</a:t>
            </a:r>
            <a:r>
              <a:rPr lang="en-US" sz="2000" b="1" i="1" dirty="0"/>
              <a:t>/4</a:t>
            </a:r>
          </a:p>
        </p:txBody>
      </p:sp>
      <p:sp>
        <p:nvSpPr>
          <p:cNvPr id="56" name="TextBox 55"/>
          <p:cNvSpPr txBox="1"/>
          <p:nvPr/>
        </p:nvSpPr>
        <p:spPr>
          <a:xfrm>
            <a:off x="457200" y="2146280"/>
            <a:ext cx="914400" cy="3416320"/>
          </a:xfrm>
          <a:prstGeom prst="rect">
            <a:avLst/>
          </a:prstGeom>
          <a:noFill/>
        </p:spPr>
        <p:txBody>
          <a:bodyPr wrap="square" rtlCol="0">
            <a:spAutoFit/>
          </a:bodyPr>
          <a:lstStyle/>
          <a:p>
            <a:pPr algn="ctr"/>
            <a:r>
              <a:rPr lang="en-US" sz="3600" b="1" i="1" dirty="0" err="1"/>
              <a:t>cn</a:t>
            </a:r>
            <a:endParaRPr lang="en-US" sz="3600" b="1" i="1" dirty="0"/>
          </a:p>
          <a:p>
            <a:pPr algn="ctr"/>
            <a:endParaRPr lang="en-US" sz="5400" b="1" i="1" dirty="0"/>
          </a:p>
          <a:p>
            <a:pPr algn="ctr"/>
            <a:r>
              <a:rPr lang="en-US" sz="3600" b="1" i="1" dirty="0" err="1"/>
              <a:t>cn</a:t>
            </a:r>
            <a:endParaRPr lang="en-US" sz="3600" b="1" i="1" dirty="0"/>
          </a:p>
          <a:p>
            <a:pPr algn="ctr"/>
            <a:endParaRPr lang="en-US" sz="5400" b="1" i="1" dirty="0"/>
          </a:p>
          <a:p>
            <a:pPr algn="ctr"/>
            <a:r>
              <a:rPr lang="en-US" sz="3600" b="1" i="1" dirty="0" err="1"/>
              <a:t>cn</a:t>
            </a:r>
            <a:endParaRPr lang="en-US" sz="3600" b="1" i="1" dirty="0"/>
          </a:p>
        </p:txBody>
      </p:sp>
    </p:spTree>
    <p:extLst>
      <p:ext uri="{BB962C8B-B14F-4D97-AF65-F5344CB8AC3E}">
        <p14:creationId xmlns:p14="http://schemas.microsoft.com/office/powerpoint/2010/main" val="219697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Recursively defined sequences</a:t>
            </a:r>
          </a:p>
        </p:txBody>
      </p:sp>
      <p:sp>
        <p:nvSpPr>
          <p:cNvPr id="3" name="Content Placeholder 2"/>
          <p:cNvSpPr>
            <a:spLocks noGrp="1"/>
          </p:cNvSpPr>
          <p:nvPr>
            <p:ph idx="1"/>
          </p:nvPr>
        </p:nvSpPr>
        <p:spPr/>
        <p:txBody>
          <a:bodyPr>
            <a:normAutofit lnSpcReduction="10000"/>
          </a:bodyPr>
          <a:lstStyle/>
          <a:p>
            <a:r>
              <a:rPr lang="en-US" dirty="0"/>
              <a:t>Defining a sequence recursively as with </a:t>
            </a:r>
            <a:r>
              <a:rPr lang="en-US" dirty="0" err="1"/>
              <a:t>Mergesort</a:t>
            </a:r>
            <a:r>
              <a:rPr lang="en-US" dirty="0"/>
              <a:t> is called a </a:t>
            </a:r>
            <a:r>
              <a:rPr lang="en-US" b="1" dirty="0"/>
              <a:t>recurrence relation</a:t>
            </a:r>
          </a:p>
          <a:p>
            <a:r>
              <a:rPr lang="en-US" dirty="0"/>
              <a:t>The </a:t>
            </a:r>
            <a:r>
              <a:rPr lang="en-US" b="1" dirty="0"/>
              <a:t>initial conditions</a:t>
            </a:r>
            <a:r>
              <a:rPr lang="en-US" dirty="0"/>
              <a:t> give the starting point</a:t>
            </a:r>
          </a:p>
          <a:p>
            <a:r>
              <a:rPr lang="en-US" dirty="0"/>
              <a:t>Example:</a:t>
            </a:r>
          </a:p>
          <a:p>
            <a:pPr lvl="1"/>
            <a:r>
              <a:rPr lang="en-US" dirty="0"/>
              <a:t>Initial conditions</a:t>
            </a:r>
          </a:p>
          <a:p>
            <a:pPr lvl="2"/>
            <a:r>
              <a:rPr lang="en-US" b="1" i="1" dirty="0"/>
              <a:t>T</a:t>
            </a:r>
            <a:r>
              <a:rPr lang="en-US" dirty="0"/>
              <a:t>(0) = 1</a:t>
            </a:r>
          </a:p>
          <a:p>
            <a:pPr lvl="2"/>
            <a:r>
              <a:rPr lang="en-US" b="1" i="1" dirty="0"/>
              <a:t>T</a:t>
            </a:r>
            <a:r>
              <a:rPr lang="en-US" dirty="0"/>
              <a:t>(1) = 2</a:t>
            </a:r>
          </a:p>
          <a:p>
            <a:pPr lvl="1"/>
            <a:r>
              <a:rPr lang="en-US" dirty="0"/>
              <a:t>Recurrence relation</a:t>
            </a:r>
          </a:p>
          <a:p>
            <a:pPr lvl="2"/>
            <a:r>
              <a:rPr lang="en-US" b="1" i="1" dirty="0"/>
              <a:t>T</a:t>
            </a:r>
            <a:r>
              <a:rPr lang="en-US" dirty="0"/>
              <a:t>(</a:t>
            </a:r>
            <a:r>
              <a:rPr lang="en-US" b="1" i="1" dirty="0"/>
              <a:t>k</a:t>
            </a:r>
            <a:r>
              <a:rPr lang="en-US" dirty="0"/>
              <a:t>) = </a:t>
            </a:r>
            <a:r>
              <a:rPr lang="en-US" b="1" i="1" dirty="0"/>
              <a:t>T</a:t>
            </a:r>
            <a:r>
              <a:rPr lang="en-US" dirty="0"/>
              <a:t>(</a:t>
            </a:r>
            <a:r>
              <a:rPr lang="en-US" b="1" i="1" dirty="0"/>
              <a:t>k</a:t>
            </a:r>
            <a:r>
              <a:rPr lang="en-US" dirty="0"/>
              <a:t>-1) + </a:t>
            </a:r>
            <a:r>
              <a:rPr lang="en-US" b="1" i="1" dirty="0" err="1"/>
              <a:t>kT</a:t>
            </a:r>
            <a:r>
              <a:rPr lang="en-US" dirty="0"/>
              <a:t>(</a:t>
            </a:r>
            <a:r>
              <a:rPr lang="en-US" b="1" i="1" dirty="0"/>
              <a:t>k</a:t>
            </a:r>
            <a:r>
              <a:rPr lang="en-US" dirty="0"/>
              <a:t>-2) + 1, for all integers </a:t>
            </a:r>
            <a:r>
              <a:rPr lang="en-US" b="1" i="1" dirty="0"/>
              <a:t>k</a:t>
            </a:r>
            <a:r>
              <a:rPr lang="en-US" dirty="0"/>
              <a:t> </a:t>
            </a:r>
            <a:r>
              <a:rPr lang="en-US" dirty="0">
                <a:sym typeface="Symbol"/>
              </a:rPr>
              <a:t> 2</a:t>
            </a:r>
          </a:p>
          <a:p>
            <a:pPr lvl="1"/>
            <a:r>
              <a:rPr lang="en-US" dirty="0">
                <a:sym typeface="Symbol"/>
              </a:rPr>
              <a:t>Find </a:t>
            </a:r>
            <a:r>
              <a:rPr lang="en-US" b="1" i="1" dirty="0">
                <a:sym typeface="Symbol"/>
              </a:rPr>
              <a:t>T</a:t>
            </a:r>
            <a:r>
              <a:rPr lang="en-US" dirty="0">
                <a:sym typeface="Symbol"/>
              </a:rPr>
              <a:t>(2), </a:t>
            </a:r>
            <a:r>
              <a:rPr lang="en-US" b="1" i="1" dirty="0">
                <a:sym typeface="Symbol"/>
              </a:rPr>
              <a:t>T</a:t>
            </a:r>
            <a:r>
              <a:rPr lang="en-US" dirty="0">
                <a:sym typeface="Symbol"/>
              </a:rPr>
              <a:t>(3), and </a:t>
            </a:r>
            <a:r>
              <a:rPr lang="en-US" b="1" i="1" dirty="0">
                <a:sym typeface="Symbol"/>
              </a:rPr>
              <a:t>T</a:t>
            </a:r>
            <a:r>
              <a:rPr lang="en-US" dirty="0">
                <a:sym typeface="Symbol"/>
              </a:rPr>
              <a:t>(4)</a:t>
            </a:r>
            <a:endParaRPr lang="en-US" baseline="-25000" dirty="0"/>
          </a:p>
        </p:txBody>
      </p:sp>
    </p:spTree>
    <p:extLst>
      <p:ext uri="{BB962C8B-B14F-4D97-AF65-F5344CB8AC3E}">
        <p14:creationId xmlns:p14="http://schemas.microsoft.com/office/powerpoint/2010/main" val="3807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Finding explicit formulas by iteration</a:t>
            </a:r>
          </a:p>
        </p:txBody>
      </p:sp>
      <p:sp>
        <p:nvSpPr>
          <p:cNvPr id="3" name="Content Placeholder 2"/>
          <p:cNvSpPr>
            <a:spLocks noGrp="1"/>
          </p:cNvSpPr>
          <p:nvPr>
            <p:ph idx="1"/>
          </p:nvPr>
        </p:nvSpPr>
        <p:spPr/>
        <p:txBody>
          <a:bodyPr/>
          <a:lstStyle/>
          <a:p>
            <a:r>
              <a:rPr lang="en-US" dirty="0"/>
              <a:t>We want to be able to turn recurrence relations into explicit formulas whenever possible</a:t>
            </a:r>
          </a:p>
          <a:p>
            <a:r>
              <a:rPr lang="en-US" dirty="0"/>
              <a:t>Often, the simplest way is to find these formulas by </a:t>
            </a:r>
            <a:r>
              <a:rPr lang="en-US" b="1" dirty="0"/>
              <a:t>iteration</a:t>
            </a:r>
          </a:p>
          <a:p>
            <a:r>
              <a:rPr lang="en-US" dirty="0"/>
              <a:t>The technique of iteration relies on writing out many expansions of the recursive sequence and looking for patterns</a:t>
            </a:r>
          </a:p>
          <a:p>
            <a:r>
              <a:rPr lang="en-US" dirty="0"/>
              <a:t>That's it</a:t>
            </a:r>
          </a:p>
          <a:p>
            <a:endParaRPr lang="en-US" dirty="0"/>
          </a:p>
        </p:txBody>
      </p:sp>
    </p:spTree>
    <p:extLst>
      <p:ext uri="{BB962C8B-B14F-4D97-AF65-F5344CB8AC3E}">
        <p14:creationId xmlns:p14="http://schemas.microsoft.com/office/powerpoint/2010/main" val="23570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Employing outside formulas</a:t>
            </a:r>
          </a:p>
        </p:txBody>
      </p:sp>
      <p:sp>
        <p:nvSpPr>
          <p:cNvPr id="3" name="Content Placeholder 2"/>
          <p:cNvSpPr>
            <a:spLocks noGrp="1"/>
          </p:cNvSpPr>
          <p:nvPr>
            <p:ph idx="1"/>
          </p:nvPr>
        </p:nvSpPr>
        <p:spPr>
          <a:xfrm>
            <a:off x="609600" y="1775192"/>
            <a:ext cx="10972800" cy="3863609"/>
          </a:xfrm>
        </p:spPr>
        <p:txBody>
          <a:bodyPr>
            <a:normAutofit/>
          </a:bodyPr>
          <a:lstStyle/>
          <a:p>
            <a:r>
              <a:rPr lang="en-US" dirty="0"/>
              <a:t>Intelligent pattern matching gets you a long way</a:t>
            </a:r>
          </a:p>
          <a:p>
            <a:r>
              <a:rPr lang="en-US" dirty="0"/>
              <a:t>However, it is sometimes necessary to substitute in some known formula to simplify a series of terms</a:t>
            </a:r>
          </a:p>
          <a:p>
            <a:r>
              <a:rPr lang="en-US" dirty="0"/>
              <a:t>Recall</a:t>
            </a:r>
          </a:p>
          <a:p>
            <a:pPr lvl="1"/>
            <a:r>
              <a:rPr lang="en-US" dirty="0"/>
              <a:t>Geometric series: 1 + </a:t>
            </a:r>
            <a:r>
              <a:rPr lang="en-US" b="1" i="1" dirty="0"/>
              <a:t>r</a:t>
            </a:r>
            <a:r>
              <a:rPr lang="en-US" dirty="0"/>
              <a:t> + </a:t>
            </a:r>
            <a:r>
              <a:rPr lang="en-US" b="1" i="1" dirty="0"/>
              <a:t>r</a:t>
            </a:r>
            <a:r>
              <a:rPr lang="en-US" baseline="30000" dirty="0"/>
              <a:t>2</a:t>
            </a:r>
            <a:r>
              <a:rPr lang="en-US" dirty="0"/>
              <a:t> + … + </a:t>
            </a:r>
            <a:r>
              <a:rPr lang="en-US" b="1" i="1" dirty="0" err="1"/>
              <a:t>r</a:t>
            </a:r>
            <a:r>
              <a:rPr lang="en-US" b="1" i="1" baseline="30000" dirty="0" err="1"/>
              <a:t>n</a:t>
            </a:r>
            <a:r>
              <a:rPr lang="en-US" dirty="0"/>
              <a:t> = (</a:t>
            </a:r>
            <a:r>
              <a:rPr lang="en-US" b="1" i="1" dirty="0"/>
              <a:t>r</a:t>
            </a:r>
            <a:r>
              <a:rPr lang="en-US" b="1" i="1" baseline="30000" dirty="0"/>
              <a:t>n</a:t>
            </a:r>
            <a:r>
              <a:rPr lang="en-US" baseline="30000" dirty="0"/>
              <a:t>+1</a:t>
            </a:r>
            <a:r>
              <a:rPr lang="en-US" dirty="0"/>
              <a:t> – 1)/(</a:t>
            </a:r>
            <a:r>
              <a:rPr lang="en-US" b="1" i="1" dirty="0"/>
              <a:t>r</a:t>
            </a:r>
            <a:r>
              <a:rPr lang="en-US" dirty="0"/>
              <a:t> – 1) </a:t>
            </a:r>
          </a:p>
          <a:p>
            <a:pPr lvl="1"/>
            <a:r>
              <a:rPr lang="en-US" dirty="0"/>
              <a:t>Arithmetic series: 1 + 2 + 3 + … + </a:t>
            </a:r>
            <a:r>
              <a:rPr lang="en-US" b="1" i="1" dirty="0"/>
              <a:t>n</a:t>
            </a:r>
            <a:r>
              <a:rPr lang="en-US" dirty="0"/>
              <a:t> = </a:t>
            </a:r>
            <a:r>
              <a:rPr lang="en-US" b="1" i="1" dirty="0"/>
              <a:t>n</a:t>
            </a:r>
            <a:r>
              <a:rPr lang="en-US" dirty="0"/>
              <a:t>(</a:t>
            </a:r>
            <a:r>
              <a:rPr lang="en-US" b="1" i="1" dirty="0"/>
              <a:t>n</a:t>
            </a:r>
            <a:r>
              <a:rPr lang="en-US" dirty="0"/>
              <a:t> + 1)/2</a:t>
            </a:r>
          </a:p>
        </p:txBody>
      </p:sp>
    </p:spTree>
    <p:extLst>
      <p:ext uri="{BB962C8B-B14F-4D97-AF65-F5344CB8AC3E}">
        <p14:creationId xmlns:p14="http://schemas.microsoft.com/office/powerpoint/2010/main" val="134558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recurrence relations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We have seen that recurrence relations of the form  </a:t>
                </a:r>
                <a14:m>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≤2</m:t>
                    </m:r>
                    <m:r>
                      <a:rPr lang="en-US" i="1">
                        <a:latin typeface="Cambria Math" panose="02040503050406030204" pitchFamily="18" charset="0"/>
                        <a:ea typeface="Cambria Math" panose="02040503050406030204" pitchFamily="18" charset="0"/>
                      </a:rPr>
                      <m:t>𝑇</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e>
                    </m:d>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oMath>
                </a14:m>
                <a:r>
                  <a:rPr lang="en-US" i="1" dirty="0">
                    <a:ea typeface="Cambria Math" panose="02040503050406030204" pitchFamily="18" charset="0"/>
                  </a:rPr>
                  <a:t> </a:t>
                </a:r>
                <a:r>
                  <a:rPr lang="en-US" dirty="0">
                    <a:ea typeface="Cambria Math" panose="02040503050406030204" pitchFamily="18" charset="0"/>
                  </a:rPr>
                  <a:t>are bounded by O(</a:t>
                </a:r>
                <a:r>
                  <a:rPr lang="en-US" b="1" i="1" dirty="0">
                    <a:ea typeface="Cambria Math" panose="02040503050406030204" pitchFamily="18" charset="0"/>
                  </a:rPr>
                  <a:t>n</a:t>
                </a:r>
                <a:r>
                  <a:rPr lang="en-US" dirty="0">
                    <a:ea typeface="Cambria Math" panose="02040503050406030204" pitchFamily="18" charset="0"/>
                  </a:rPr>
                  <a:t> log </a:t>
                </a:r>
                <a:r>
                  <a:rPr lang="en-US" b="1" i="1" dirty="0">
                    <a:ea typeface="Cambria Math" panose="02040503050406030204" pitchFamily="18" charset="0"/>
                  </a:rPr>
                  <a:t>n</a:t>
                </a:r>
                <a:r>
                  <a:rPr lang="en-US" dirty="0">
                    <a:ea typeface="Cambria Math" panose="02040503050406030204" pitchFamily="18" charset="0"/>
                  </a:rPr>
                  <a:t>)</a:t>
                </a:r>
              </a:p>
              <a:p>
                <a:r>
                  <a:rPr lang="en-US" dirty="0">
                    <a:ea typeface="Cambria Math" panose="02040503050406030204" pitchFamily="18" charset="0"/>
                  </a:rPr>
                  <a:t>What about </a:t>
                </a:r>
                <a14:m>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𝑞</m:t>
                    </m:r>
                    <m:r>
                      <a:rPr lang="en-US" i="1">
                        <a:latin typeface="Cambria Math" panose="02040503050406030204" pitchFamily="18" charset="0"/>
                        <a:ea typeface="Cambria Math" panose="02040503050406030204" pitchFamily="18" charset="0"/>
                      </a:rPr>
                      <m:t>𝑇</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e>
                    </m:d>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oMath>
                </a14:m>
                <a:r>
                  <a:rPr lang="en-US" i="1" dirty="0">
                    <a:ea typeface="Cambria Math" panose="02040503050406030204" pitchFamily="18" charset="0"/>
                  </a:rPr>
                  <a:t> </a:t>
                </a:r>
                <a:r>
                  <a:rPr lang="en-US" dirty="0">
                    <a:ea typeface="Cambria Math" panose="02040503050406030204" pitchFamily="18" charset="0"/>
                  </a:rPr>
                  <a:t>where </a:t>
                </a:r>
                <a:r>
                  <a:rPr lang="en-US" b="1" i="1" dirty="0">
                    <a:ea typeface="Cambria Math" panose="02040503050406030204" pitchFamily="18" charset="0"/>
                  </a:rPr>
                  <a:t>q</a:t>
                </a:r>
                <a:r>
                  <a:rPr lang="en-US" dirty="0">
                    <a:ea typeface="Cambria Math" panose="02040503050406030204" pitchFamily="18" charset="0"/>
                  </a:rPr>
                  <a:t> is bigger than 2 (more than two sub-problems)?</a:t>
                </a:r>
              </a:p>
              <a:p>
                <a:r>
                  <a:rPr lang="en-US" dirty="0">
                    <a:ea typeface="Cambria Math" panose="02040503050406030204" pitchFamily="18" charset="0"/>
                  </a:rPr>
                  <a:t>There will still be log</a:t>
                </a:r>
                <a:r>
                  <a:rPr lang="en-US" baseline="-25000" dirty="0">
                    <a:ea typeface="Cambria Math" panose="02040503050406030204" pitchFamily="18" charset="0"/>
                  </a:rPr>
                  <a:t>2</a:t>
                </a:r>
                <a:r>
                  <a:rPr lang="en-US" b="1" i="1" dirty="0">
                    <a:ea typeface="Cambria Math" panose="02040503050406030204" pitchFamily="18" charset="0"/>
                  </a:rPr>
                  <a:t>n</a:t>
                </a:r>
                <a:r>
                  <a:rPr lang="en-US" dirty="0">
                    <a:ea typeface="Cambria Math" panose="02040503050406030204" pitchFamily="18" charset="0"/>
                  </a:rPr>
                  <a:t> levels of recursion</a:t>
                </a:r>
              </a:p>
              <a:p>
                <a:r>
                  <a:rPr lang="en-US" dirty="0">
                    <a:ea typeface="Cambria Math" panose="02040503050406030204" pitchFamily="18" charset="0"/>
                  </a:rPr>
                  <a:t>However, there will not be a consistent </a:t>
                </a:r>
                <a:r>
                  <a:rPr lang="en-US" b="1" i="1" dirty="0" err="1">
                    <a:ea typeface="Cambria Math" panose="02040503050406030204" pitchFamily="18" charset="0"/>
                  </a:rPr>
                  <a:t>cn</a:t>
                </a:r>
                <a:r>
                  <a:rPr lang="en-US" dirty="0">
                    <a:ea typeface="Cambria Math" panose="02040503050406030204" pitchFamily="18" charset="0"/>
                  </a:rPr>
                  <a:t> amount of work at each level</a:t>
                </a:r>
              </a:p>
              <a:p>
                <a:endParaRPr lang="en-US" dirty="0">
                  <a:ea typeface="Cambria Math" panose="02040503050406030204" pitchFamily="18" charset="0"/>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r="-1778" b="-2240"/>
                </a:stretch>
              </a:blipFill>
            </p:spPr>
            <p:txBody>
              <a:bodyPr/>
              <a:lstStyle/>
              <a:p>
                <a:r>
                  <a:rPr lang="en-US">
                    <a:noFill/>
                  </a:rPr>
                  <a:t> </a:t>
                </a:r>
              </a:p>
            </p:txBody>
          </p:sp>
        </mc:Fallback>
      </mc:AlternateContent>
    </p:spTree>
    <p:extLst>
      <p:ext uri="{BB962C8B-B14F-4D97-AF65-F5344CB8AC3E}">
        <p14:creationId xmlns:p14="http://schemas.microsoft.com/office/powerpoint/2010/main" val="309899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to summation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In general, it's</a:t>
                </a:r>
              </a:p>
              <a:p>
                <a:pPr marL="118872"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nary>
                        <m:naryPr>
                          <m:chr m:val="∑"/>
                          <m:ctrlPr>
                            <a:rPr lang="en-US" i="1">
                              <a:latin typeface="Cambria Math" panose="02040503050406030204" pitchFamily="18" charset="0"/>
                              <a:ea typeface="Cambria Math" panose="02040503050406030204" pitchFamily="18" charset="0"/>
                            </a:rPr>
                          </m:ctrlPr>
                        </m:naryPr>
                        <m:sub>
                          <m:r>
                            <m:rPr>
                              <m:brk m:alnAt="23"/>
                            </m:rPr>
                            <a:rPr lang="en-US" i="1">
                              <a:latin typeface="Cambria Math" panose="02040503050406030204" pitchFamily="18" charset="0"/>
                              <a:ea typeface="Cambria Math" panose="02040503050406030204" pitchFamily="18" charset="0"/>
                            </a:rPr>
                            <m:t>𝑗</m:t>
                          </m:r>
                          <m:r>
                            <a:rPr lang="en-US" i="1">
                              <a:latin typeface="Cambria Math" panose="02040503050406030204" pitchFamily="18" charset="0"/>
                              <a:ea typeface="Cambria Math" panose="02040503050406030204" pitchFamily="18" charset="0"/>
                            </a:rPr>
                            <m:t>=0</m:t>
                          </m:r>
                        </m:sub>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r>
                                <a:rPr lang="en-US" i="1">
                                  <a:latin typeface="Cambria Math" panose="02040503050406030204" pitchFamily="18" charset="0"/>
                                  <a:ea typeface="Cambria Math" panose="02040503050406030204" pitchFamily="18" charset="0"/>
                                </a:rPr>
                                <m:t>−1</m:t>
                              </m:r>
                            </m:e>
                          </m:func>
                        </m:sup>
                        <m:e>
                          <m:sSup>
                            <m:sSupPr>
                              <m:ctrlPr>
                                <a:rPr lang="en-US" i="1">
                                  <a:latin typeface="Cambria Math" panose="02040503050406030204" pitchFamily="18" charset="0"/>
                                  <a:ea typeface="Cambria Math" panose="02040503050406030204" pitchFamily="18" charset="0"/>
                                </a:rPr>
                              </m:ctrlPr>
                            </m:sSupPr>
                            <m:e>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𝑞</m:t>
                                      </m:r>
                                    </m:num>
                                    <m:den>
                                      <m:r>
                                        <a:rPr lang="en-US" i="1">
                                          <a:latin typeface="Cambria Math" panose="02040503050406030204" pitchFamily="18" charset="0"/>
                                          <a:ea typeface="Cambria Math" panose="02040503050406030204" pitchFamily="18" charset="0"/>
                                        </a:rPr>
                                        <m:t>2</m:t>
                                      </m:r>
                                    </m:den>
                                  </m:f>
                                </m:e>
                              </m:d>
                            </m:e>
                            <m:sup>
                              <m:r>
                                <a:rPr lang="en-US" i="1">
                                  <a:latin typeface="Cambria Math" panose="02040503050406030204" pitchFamily="18" charset="0"/>
                                  <a:ea typeface="Cambria Math" panose="02040503050406030204" pitchFamily="18" charset="0"/>
                                </a:rPr>
                                <m:t>𝑗</m:t>
                              </m:r>
                            </m:sup>
                          </m:sSup>
                          <m:r>
                            <a:rPr lang="en-US" i="1">
                              <a:latin typeface="Cambria Math" panose="02040503050406030204" pitchFamily="18" charset="0"/>
                              <a:ea typeface="Cambria Math" panose="02040503050406030204" pitchFamily="18" charset="0"/>
                            </a:rPr>
                            <m:t>𝑐𝑛</m:t>
                          </m:r>
                        </m:e>
                      </m:nary>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nary>
                        <m:naryPr>
                          <m:chr m:val="∑"/>
                          <m:ctrlPr>
                            <a:rPr lang="en-US" i="1">
                              <a:latin typeface="Cambria Math" panose="02040503050406030204" pitchFamily="18" charset="0"/>
                              <a:ea typeface="Cambria Math" panose="02040503050406030204" pitchFamily="18" charset="0"/>
                            </a:rPr>
                          </m:ctrlPr>
                        </m:naryPr>
                        <m:sub>
                          <m:r>
                            <m:rPr>
                              <m:brk m:alnAt="23"/>
                            </m:rPr>
                            <a:rPr lang="en-US" i="1">
                              <a:latin typeface="Cambria Math" panose="02040503050406030204" pitchFamily="18" charset="0"/>
                              <a:ea typeface="Cambria Math" panose="02040503050406030204" pitchFamily="18" charset="0"/>
                            </a:rPr>
                            <m:t>𝑗</m:t>
                          </m:r>
                          <m:r>
                            <a:rPr lang="en-US" i="1">
                              <a:latin typeface="Cambria Math" panose="02040503050406030204" pitchFamily="18" charset="0"/>
                              <a:ea typeface="Cambria Math" panose="02040503050406030204" pitchFamily="18" charset="0"/>
                            </a:rPr>
                            <m:t>=0</m:t>
                          </m:r>
                        </m:sub>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r>
                                <a:rPr lang="en-US" i="1">
                                  <a:latin typeface="Cambria Math" panose="02040503050406030204" pitchFamily="18" charset="0"/>
                                  <a:ea typeface="Cambria Math" panose="02040503050406030204" pitchFamily="18" charset="0"/>
                                </a:rPr>
                                <m:t>−1</m:t>
                              </m:r>
                            </m:e>
                          </m:func>
                        </m:sup>
                        <m:e>
                          <m:sSup>
                            <m:sSupPr>
                              <m:ctrlPr>
                                <a:rPr lang="en-US" i="1">
                                  <a:latin typeface="Cambria Math" panose="02040503050406030204" pitchFamily="18" charset="0"/>
                                  <a:ea typeface="Cambria Math" panose="02040503050406030204" pitchFamily="18" charset="0"/>
                                </a:rPr>
                              </m:ctrlPr>
                            </m:sSupPr>
                            <m:e>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𝑞</m:t>
                                      </m:r>
                                    </m:num>
                                    <m:den>
                                      <m:r>
                                        <a:rPr lang="en-US" i="1">
                                          <a:latin typeface="Cambria Math" panose="02040503050406030204" pitchFamily="18" charset="0"/>
                                          <a:ea typeface="Cambria Math" panose="02040503050406030204" pitchFamily="18" charset="0"/>
                                        </a:rPr>
                                        <m:t>2</m:t>
                                      </m:r>
                                    </m:den>
                                  </m:f>
                                </m:e>
                              </m:d>
                            </m:e>
                            <m:sup>
                              <m:r>
                                <a:rPr lang="en-US" i="1">
                                  <a:latin typeface="Cambria Math" panose="02040503050406030204" pitchFamily="18" charset="0"/>
                                  <a:ea typeface="Cambria Math" panose="02040503050406030204" pitchFamily="18" charset="0"/>
                                </a:rPr>
                                <m:t>𝑗</m:t>
                              </m:r>
                            </m:sup>
                          </m:sSup>
                        </m:e>
                      </m:nary>
                    </m:oMath>
                  </m:oMathPara>
                </a14:m>
                <a:endParaRPr lang="en-US" dirty="0"/>
              </a:p>
              <a:p>
                <a:r>
                  <a:rPr lang="en-US" dirty="0"/>
                  <a:t>This is a geometric series, where </a:t>
                </a:r>
                <a14:m>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m:t>
                        </m:r>
                      </m:num>
                      <m:den>
                        <m:r>
                          <a:rPr lang="en-US" b="0" i="1" smtClean="0">
                            <a:latin typeface="Cambria Math" panose="02040503050406030204" pitchFamily="18" charset="0"/>
                          </a:rPr>
                          <m:t>2</m:t>
                        </m:r>
                      </m:den>
                    </m:f>
                  </m:oMath>
                </a14:m>
                <a:endParaRPr lang="en-US" dirty="0"/>
              </a:p>
              <a:p>
                <a:pPr marL="118872"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d>
                        <m:dPr>
                          <m:ctrlPr>
                            <a:rPr lang="en-US" i="1" smtClean="0">
                              <a:latin typeface="Cambria Math" panose="02040503050406030204" pitchFamily="18" charset="0"/>
                              <a:ea typeface="Cambria Math" panose="02040503050406030204" pitchFamily="18" charset="0"/>
                            </a:rPr>
                          </m:ctrlPr>
                        </m:dPr>
                        <m:e>
                          <m:f>
                            <m:fPr>
                              <m:ctrlPr>
                                <a:rPr lang="en-US" i="1" smtClean="0">
                                  <a:latin typeface="Cambria Math" panose="02040503050406030204" pitchFamily="18" charset="0"/>
                                  <a:ea typeface="Cambria Math" panose="02040503050406030204" pitchFamily="18" charset="0"/>
                                </a:rPr>
                              </m:ctrlPr>
                            </m:fPr>
                            <m:num>
                              <m:sSup>
                                <m:sSupPr>
                                  <m:ctrlPr>
                                    <a:rPr lang="en-US"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𝑟</m:t>
                                  </m:r>
                                </m:e>
                                <m:sup>
                                  <m:func>
                                    <m:funcPr>
                                      <m:ctrlPr>
                                        <a:rPr lang="en-US" i="1" smtClean="0">
                                          <a:latin typeface="Cambria Math" panose="02040503050406030204" pitchFamily="18" charset="0"/>
                                          <a:ea typeface="Cambria Math" panose="02040503050406030204" pitchFamily="18" charset="0"/>
                                        </a:rPr>
                                      </m:ctrlPr>
                                    </m:funcPr>
                                    <m:fName>
                                      <m:sSub>
                                        <m:sSubPr>
                                          <m:ctrlPr>
                                            <a:rPr lang="en-US" i="1" smtClean="0">
                                              <a:latin typeface="Cambria Math" panose="02040503050406030204" pitchFamily="18" charset="0"/>
                                              <a:ea typeface="Cambria Math" panose="02040503050406030204" pitchFamily="18" charset="0"/>
                                            </a:rPr>
                                          </m:ctrlPr>
                                        </m:sSubPr>
                                        <m:e>
                                          <m:r>
                                            <m:rPr>
                                              <m:sty m:val="p"/>
                                            </m:rPr>
                                            <a:rPr lang="en-US" i="0" smtClean="0">
                                              <a:latin typeface="Cambria Math" panose="02040503050406030204" pitchFamily="18" charset="0"/>
                                              <a:ea typeface="Cambria Math" panose="02040503050406030204" pitchFamily="18" charset="0"/>
                                            </a:rPr>
                                            <m:t>log</m:t>
                                          </m:r>
                                        </m:e>
                                        <m:sub>
                                          <m:r>
                                            <a:rPr lang="en-US" b="0" i="1" smtClean="0">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𝑛</m:t>
                                      </m:r>
                                    </m:e>
                                  </m:func>
                                </m:sup>
                              </m:sSup>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ea typeface="Cambria Math" panose="02040503050406030204" pitchFamily="18" charset="0"/>
                                </a:rPr>
                                <m:t>𝑟</m:t>
                              </m:r>
                              <m:r>
                                <a:rPr lang="en-US" b="0" i="1" smtClean="0">
                                  <a:latin typeface="Cambria Math" panose="02040503050406030204" pitchFamily="18" charset="0"/>
                                  <a:ea typeface="Cambria Math" panose="02040503050406030204" pitchFamily="18" charset="0"/>
                                </a:rPr>
                                <m:t>−1</m:t>
                              </m:r>
                            </m:den>
                          </m:f>
                        </m:e>
                      </m:d>
                      <m:r>
                        <a:rPr lang="en-US" i="1" smtClean="0">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150362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bound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pPr marL="118872" indent="0">
                  <a:buNone/>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r>
                                <a:rPr lang="en-US" i="1">
                                  <a:latin typeface="Cambria Math" panose="02040503050406030204" pitchFamily="18" charset="0"/>
                                  <a:ea typeface="Cambria Math" panose="02040503050406030204" pitchFamily="18" charset="0"/>
                                </a:rPr>
                                <m:t>−1</m:t>
                              </m:r>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r>
                        <a:rPr lang="en-US" i="1" smtClean="0">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𝑐𝑛</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oMath>
                  </m:oMathPara>
                </a14:m>
                <a:endParaRPr lang="en-US" dirty="0"/>
              </a:p>
              <a:p>
                <a:r>
                  <a:rPr lang="en-US" dirty="0"/>
                  <a:t>Since </a:t>
                </a:r>
                <a:r>
                  <a:rPr lang="en-US" b="1" i="1" dirty="0"/>
                  <a:t>r</a:t>
                </a:r>
                <a:r>
                  <a:rPr lang="en-US" dirty="0"/>
                  <a:t> – 1 is a constant, we can pull it out</a:t>
                </a:r>
              </a:p>
              <a:p>
                <a14:m>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𝑐</m:t>
                            </m:r>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r>
                      <a:rPr lang="en-US" b="0" i="1" smtClean="0">
                        <a:latin typeface="Cambria Math" panose="02040503050406030204" pitchFamily="18" charset="0"/>
                        <a:ea typeface="Cambria Math" panose="02040503050406030204" pitchFamily="18" charset="0"/>
                      </a:rPr>
                      <m:t>𝑛</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oMath>
                </a14:m>
                <a:endParaRPr lang="en-US" dirty="0"/>
              </a:p>
              <a:p>
                <a:r>
                  <a:rPr lang="en-US" dirty="0"/>
                  <a:t>For </a:t>
                </a:r>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&gt;1</m:t>
                    </m:r>
                  </m:oMath>
                </a14:m>
                <a:r>
                  <a:rPr lang="en-US" dirty="0"/>
                  <a:t> and </a:t>
                </a:r>
                <a14:m>
                  <m:oMath xmlns:m="http://schemas.openxmlformats.org/officeDocument/2006/math">
                    <m:r>
                      <a:rPr lang="en-US" b="0" i="1" smtClean="0">
                        <a:latin typeface="Cambria Math" panose="02040503050406030204" pitchFamily="18" charset="0"/>
                      </a:rPr>
                      <m:t>𝑏</m:t>
                    </m:r>
                    <m:r>
                      <a:rPr lang="en-US" b="0" i="1" smtClean="0">
                        <a:latin typeface="Cambria Math" panose="02040503050406030204" pitchFamily="18" charset="0"/>
                      </a:rPr>
                      <m:t>&gt;1</m:t>
                    </m:r>
                  </m:oMath>
                </a14:m>
                <a:r>
                  <a:rPr lang="en-US" dirty="0"/>
                  <a:t>,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𝑎</m:t>
                        </m:r>
                      </m:e>
                      <m:sup>
                        <m:func>
                          <m:funcPr>
                            <m:ctrlPr>
                              <a:rPr lang="en-US" i="1" smtClean="0">
                                <a:latin typeface="Cambria Math" panose="02040503050406030204" pitchFamily="18" charset="0"/>
                              </a:rPr>
                            </m:ctrlPr>
                          </m:funcPr>
                          <m:fName>
                            <m:r>
                              <m:rPr>
                                <m:sty m:val="p"/>
                              </m:rPr>
                              <a:rPr lang="en-US" i="0" smtClean="0">
                                <a:latin typeface="Cambria Math" panose="02040503050406030204" pitchFamily="18" charset="0"/>
                              </a:rPr>
                              <m:t>log</m:t>
                            </m:r>
                          </m:fName>
                          <m:e>
                            <m:r>
                              <a:rPr lang="en-US" b="0" i="1" smtClean="0">
                                <a:latin typeface="Cambria Math" panose="02040503050406030204" pitchFamily="18" charset="0"/>
                              </a:rPr>
                              <m:t>𝑏</m:t>
                            </m:r>
                          </m:e>
                        </m:func>
                      </m:sup>
                    </m:sSup>
                    <m:r>
                      <a:rPr lang="en-US" b="0" i="1" smtClean="0">
                        <a:latin typeface="Cambria Math" panose="02040503050406030204" pitchFamily="18" charset="0"/>
                      </a:rPr>
                      <m:t>=</m:t>
                    </m:r>
                    <m:sSup>
                      <m:sSupPr>
                        <m:ctrlPr>
                          <a:rPr lang="en-US" i="1">
                            <a:latin typeface="Cambria Math" panose="02040503050406030204" pitchFamily="18" charset="0"/>
                          </a:rPr>
                        </m:ctrlPr>
                      </m:sSupPr>
                      <m:e>
                        <m:r>
                          <a:rPr lang="en-US" b="0" i="1" smtClean="0">
                            <a:latin typeface="Cambria Math" panose="02040503050406030204" pitchFamily="18" charset="0"/>
                          </a:rPr>
                          <m:t>𝑏</m:t>
                        </m:r>
                      </m:e>
                      <m:sup>
                        <m:func>
                          <m:funcPr>
                            <m:ctrlPr>
                              <a:rPr lang="en-US" i="1">
                                <a:latin typeface="Cambria Math" panose="02040503050406030204" pitchFamily="18" charset="0"/>
                              </a:rPr>
                            </m:ctrlPr>
                          </m:funcPr>
                          <m:fName>
                            <m:r>
                              <m:rPr>
                                <m:sty m:val="p"/>
                              </m:rPr>
                              <a:rPr lang="en-US">
                                <a:latin typeface="Cambria Math" panose="02040503050406030204" pitchFamily="18" charset="0"/>
                              </a:rPr>
                              <m:t>log</m:t>
                            </m:r>
                          </m:fName>
                          <m:e>
                            <m:r>
                              <a:rPr lang="en-US" b="0" i="1" smtClean="0">
                                <a:latin typeface="Cambria Math" panose="02040503050406030204" pitchFamily="18" charset="0"/>
                              </a:rPr>
                              <m:t>𝑎</m:t>
                            </m:r>
                          </m:e>
                        </m:func>
                      </m:sup>
                    </m:sSup>
                  </m:oMath>
                </a14:m>
                <a:r>
                  <a:rPr lang="en-US" dirty="0"/>
                  <a:t>, thus </a:t>
                </a:r>
                <a14:m>
                  <m:oMath xmlns:m="http://schemas.openxmlformats.org/officeDocument/2006/math">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𝑟</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𝑛</m:t>
                            </m:r>
                          </m:e>
                        </m:func>
                      </m:sup>
                    </m:sSup>
                    <m:r>
                      <a:rPr lang="en-US" b="0" i="1" smtClean="0">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𝑟</m:t>
                            </m:r>
                          </m:e>
                        </m:func>
                      </m:sup>
                    </m:sSup>
                    <m:r>
                      <a:rPr lang="en-US" b="0" i="1" smtClean="0">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𝑞</m:t>
                            </m:r>
                            <m:r>
                              <a:rPr lang="en-US" b="0" i="1" smtClean="0">
                                <a:latin typeface="Cambria Math" panose="02040503050406030204" pitchFamily="18" charset="0"/>
                                <a:ea typeface="Cambria Math" panose="02040503050406030204" pitchFamily="18" charset="0"/>
                              </a:rPr>
                              <m:t>/2)</m:t>
                            </m:r>
                          </m:e>
                        </m:func>
                      </m:sup>
                    </m:sSup>
                    <m:r>
                      <a:rPr lang="en-US" b="0" i="1" smtClean="0">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𝑛</m:t>
                        </m:r>
                      </m:e>
                      <m:sup>
                        <m:func>
                          <m:funcPr>
                            <m:ctrlPr>
                              <a:rPr lang="en-US" i="1" smtClean="0">
                                <a:latin typeface="Cambria Math" panose="02040503050406030204" pitchFamily="18" charset="0"/>
                                <a:ea typeface="Cambria Math" panose="02040503050406030204" pitchFamily="18" charset="0"/>
                              </a:rPr>
                            </m:ctrlPr>
                          </m:funcPr>
                          <m:fName>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𝑞</m:t>
                            </m:r>
                          </m:e>
                        </m:func>
                        <m:r>
                          <a:rPr lang="en-US" b="0" i="1" smtClean="0">
                            <a:latin typeface="Cambria Math" panose="02040503050406030204" pitchFamily="18" charset="0"/>
                            <a:ea typeface="Cambria Math" panose="02040503050406030204" pitchFamily="18" charset="0"/>
                          </a:rPr>
                          <m:t>)−1</m:t>
                        </m:r>
                      </m:sup>
                    </m:sSup>
                  </m:oMath>
                </a14:m>
                <a:endParaRPr lang="en-US" dirty="0">
                  <a:ea typeface="Cambria Math" panose="02040503050406030204" pitchFamily="18" charset="0"/>
                </a:endParaRPr>
              </a:p>
              <a:p>
                <a14:m>
                  <m:oMath xmlns:m="http://schemas.openxmlformats.org/officeDocument/2006/math">
                    <m:r>
                      <a:rPr lang="en-US" i="1">
                        <a:latin typeface="Cambria Math" panose="02040503050406030204" pitchFamily="18" charset="0"/>
                      </a:rPr>
                      <m:t>𝑇</m:t>
                    </m:r>
                    <m:d>
                      <m:dPr>
                        <m:ctrlPr>
                          <a:rPr lang="en-US" i="1">
                            <a:latin typeface="Cambria Math" panose="02040503050406030204" pitchFamily="18" charset="0"/>
                          </a:rPr>
                        </m:ctrlPr>
                      </m:dPr>
                      <m:e>
                        <m:r>
                          <a:rPr lang="en-US" i="1">
                            <a:latin typeface="Cambria Math" panose="02040503050406030204" pitchFamily="18" charset="0"/>
                          </a:rPr>
                          <m:t>𝑛</m:t>
                        </m:r>
                      </m:e>
                    </m:d>
                    <m:r>
                      <a:rPr lang="en-US" i="1">
                        <a:latin typeface="Cambria Math" panose="02040503050406030204" pitchFamily="18" charset="0"/>
                        <a:ea typeface="Cambria Math" panose="02040503050406030204" pitchFamily="18" charset="0"/>
                      </a:rPr>
                      <m:t>≤</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𝑐</m:t>
                            </m:r>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r>
                      <a:rPr lang="en-US" i="1">
                        <a:latin typeface="Cambria Math" panose="02040503050406030204" pitchFamily="18" charset="0"/>
                        <a:ea typeface="Cambria Math" panose="02040503050406030204" pitchFamily="18" charset="0"/>
                      </a:rPr>
                      <m:t>𝑛</m:t>
                    </m:r>
                    <m:r>
                      <a:rPr lang="en-US" i="1" smtClean="0">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𝑞</m:t>
                            </m:r>
                          </m:e>
                        </m:func>
                        <m:r>
                          <a:rPr lang="en-US" i="1">
                            <a:latin typeface="Cambria Math" panose="02040503050406030204" pitchFamily="18" charset="0"/>
                            <a:ea typeface="Cambria Math" panose="02040503050406030204" pitchFamily="18" charset="0"/>
                          </a:rPr>
                          <m:t>)−1</m:t>
                        </m:r>
                      </m:sup>
                    </m:sSup>
                    <m:r>
                      <a:rPr lang="en-US" i="1" smtClean="0">
                        <a:latin typeface="Cambria Math" panose="02040503050406030204" pitchFamily="18" charset="0"/>
                        <a:ea typeface="Cambria Math" panose="02040503050406030204" pitchFamily="18" charset="0"/>
                      </a:rPr>
                      <m:t>≤</m:t>
                    </m:r>
                    <m:d>
                      <m:dPr>
                        <m:ctrlPr>
                          <a:rPr lang="en-US" i="1">
                            <a:latin typeface="Cambria Math" panose="02040503050406030204" pitchFamily="18" charset="0"/>
                            <a:ea typeface="Cambria Math" panose="02040503050406030204" pitchFamily="18" charset="0"/>
                          </a:rPr>
                        </m:ctrlPr>
                      </m:dPr>
                      <m:e>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𝑐</m:t>
                            </m:r>
                          </m:num>
                          <m:den>
                            <m:r>
                              <a:rPr lang="en-US" i="1">
                                <a:latin typeface="Cambria Math" panose="02040503050406030204" pitchFamily="18" charset="0"/>
                                <a:ea typeface="Cambria Math" panose="02040503050406030204" pitchFamily="18" charset="0"/>
                              </a:rPr>
                              <m:t>𝑟</m:t>
                            </m:r>
                            <m:r>
                              <a:rPr lang="en-US" i="1">
                                <a:latin typeface="Cambria Math" panose="02040503050406030204" pitchFamily="18" charset="0"/>
                                <a:ea typeface="Cambria Math" panose="02040503050406030204" pitchFamily="18" charset="0"/>
                              </a:rPr>
                              <m:t>−1</m:t>
                            </m:r>
                          </m:den>
                        </m:f>
                      </m:e>
                    </m:d>
                    <m:sSup>
                      <m:sSupPr>
                        <m:ctrlPr>
                          <a:rPr lang="en-US" i="1">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b="0" i="1" smtClean="0">
                                <a:latin typeface="Cambria Math" panose="02040503050406030204" pitchFamily="18" charset="0"/>
                                <a:ea typeface="Cambria Math" panose="02040503050406030204" pitchFamily="18" charset="0"/>
                              </a:rPr>
                              <m:t>𝑞</m:t>
                            </m:r>
                          </m:e>
                        </m:func>
                      </m:sup>
                    </m:sSup>
                  </m:oMath>
                </a14:m>
                <a:r>
                  <a:rPr lang="en-US" dirty="0">
                    <a:ea typeface="Cambria Math" panose="02040503050406030204" pitchFamily="18" charset="0"/>
                  </a:rPr>
                  <a:t> which is </a:t>
                </a:r>
                <a14:m>
                  <m:oMath xmlns:m="http://schemas.openxmlformats.org/officeDocument/2006/math">
                    <m:r>
                      <a:rPr lang="en-US" b="0" i="1" smtClean="0">
                        <a:latin typeface="Cambria Math" panose="02040503050406030204" pitchFamily="18" charset="0"/>
                        <a:ea typeface="Cambria Math" panose="02040503050406030204" pitchFamily="18" charset="0"/>
                      </a:rPr>
                      <m:t>𝑂</m:t>
                    </m:r>
                    <m:d>
                      <m:dPr>
                        <m:ctrlPr>
                          <a:rPr lang="en-US" b="0" i="1" smtClean="0">
                            <a:latin typeface="Cambria Math" panose="02040503050406030204" pitchFamily="18" charset="0"/>
                            <a:ea typeface="Cambria Math" panose="02040503050406030204" pitchFamily="18" charset="0"/>
                          </a:rPr>
                        </m:ctrlPr>
                      </m:dPr>
                      <m:e>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𝑛</m:t>
                            </m:r>
                          </m:e>
                          <m:sup>
                            <m:func>
                              <m:funcPr>
                                <m:ctrlPr>
                                  <a:rPr lang="en-US" i="1">
                                    <a:latin typeface="Cambria Math" panose="02040503050406030204" pitchFamily="18" charset="0"/>
                                    <a:ea typeface="Cambria Math" panose="02040503050406030204" pitchFamily="18" charset="0"/>
                                  </a:rPr>
                                </m:ctrlPr>
                              </m:funcPr>
                              <m:fName>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log</m:t>
                                    </m:r>
                                  </m:e>
                                  <m:sub>
                                    <m:r>
                                      <a:rPr lang="en-US" i="1">
                                        <a:latin typeface="Cambria Math" panose="02040503050406030204" pitchFamily="18" charset="0"/>
                                        <a:ea typeface="Cambria Math" panose="02040503050406030204" pitchFamily="18" charset="0"/>
                                      </a:rPr>
                                      <m:t>2</m:t>
                                    </m:r>
                                  </m:sub>
                                </m:sSub>
                              </m:fName>
                              <m:e>
                                <m:r>
                                  <a:rPr lang="en-US" i="1">
                                    <a:latin typeface="Cambria Math" panose="02040503050406030204" pitchFamily="18" charset="0"/>
                                    <a:ea typeface="Cambria Math" panose="02040503050406030204" pitchFamily="18" charset="0"/>
                                  </a:rPr>
                                  <m:t>𝑞</m:t>
                                </m:r>
                              </m:e>
                            </m:func>
                          </m:sup>
                        </m:sSup>
                      </m:e>
                    </m:d>
                  </m:oMath>
                </a14:m>
                <a:endParaRPr lang="en-US" dirty="0">
                  <a:ea typeface="Cambria Math" panose="02040503050406030204" pitchFamily="18" charset="0"/>
                </a:endParaRPr>
              </a:p>
              <a:p>
                <a:pPr marL="118872"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b="-1449"/>
                </a:stretch>
              </a:blipFill>
            </p:spPr>
            <p:txBody>
              <a:bodyPr/>
              <a:lstStyle/>
              <a:p>
                <a:r>
                  <a:rPr lang="en-US">
                    <a:noFill/>
                  </a:rPr>
                  <a:t> </a:t>
                </a:r>
              </a:p>
            </p:txBody>
          </p:sp>
        </mc:Fallback>
      </mc:AlternateContent>
    </p:spTree>
    <p:extLst>
      <p:ext uri="{BB962C8B-B14F-4D97-AF65-F5344CB8AC3E}">
        <p14:creationId xmlns:p14="http://schemas.microsoft.com/office/powerpoint/2010/main" val="32257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Inversions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5293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Review</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0594331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Ranking similarity</a:t>
            </a:r>
          </a:p>
        </p:txBody>
      </p:sp>
      <p:sp>
        <p:nvSpPr>
          <p:cNvPr id="3" name="Content Placeholder 2"/>
          <p:cNvSpPr>
            <a:spLocks noGrp="1"/>
          </p:cNvSpPr>
          <p:nvPr>
            <p:ph idx="1"/>
          </p:nvPr>
        </p:nvSpPr>
        <p:spPr/>
        <p:txBody>
          <a:bodyPr>
            <a:normAutofit/>
          </a:bodyPr>
          <a:lstStyle/>
          <a:p>
            <a:r>
              <a:rPr lang="en-US" dirty="0"/>
              <a:t>What if we wanted to measure the similarity of one ranking to another ranking?</a:t>
            </a:r>
          </a:p>
          <a:p>
            <a:r>
              <a:rPr lang="en-US" b="1" dirty="0"/>
              <a:t>Inversions</a:t>
            </a:r>
            <a:r>
              <a:rPr lang="en-US" dirty="0"/>
              <a:t> are pairs of elements that are out of order in one ranking with respect to the other</a:t>
            </a:r>
          </a:p>
          <a:p>
            <a:r>
              <a:rPr lang="en-US" dirty="0"/>
              <a:t>Formally, for indices </a:t>
            </a:r>
            <a:r>
              <a:rPr lang="en-US" b="1" i="1" dirty="0" err="1"/>
              <a:t>i</a:t>
            </a:r>
            <a:r>
              <a:rPr lang="en-US" dirty="0"/>
              <a:t> &lt; </a:t>
            </a:r>
            <a:r>
              <a:rPr lang="en-US" b="1" i="1" dirty="0"/>
              <a:t>j</a:t>
            </a:r>
            <a:r>
              <a:rPr lang="en-US" dirty="0"/>
              <a:t>, there's an inversion if ranking </a:t>
            </a:r>
            <a:r>
              <a:rPr lang="en-US" b="1" i="1" dirty="0" err="1"/>
              <a:t>r</a:t>
            </a:r>
            <a:r>
              <a:rPr lang="en-US" b="1" i="1" baseline="-25000" dirty="0" err="1"/>
              <a:t>i</a:t>
            </a:r>
            <a:r>
              <a:rPr lang="en-US" dirty="0"/>
              <a:t> &gt; </a:t>
            </a:r>
            <a:r>
              <a:rPr lang="en-US" b="1" i="1" dirty="0" err="1"/>
              <a:t>r</a:t>
            </a:r>
            <a:r>
              <a:rPr lang="en-US" b="1" i="1" baseline="-25000" dirty="0" err="1"/>
              <a:t>j</a:t>
            </a:r>
            <a:endParaRPr lang="en-US" b="1" i="1" baseline="-25000" dirty="0"/>
          </a:p>
          <a:p>
            <a:endParaRPr lang="en-US" dirty="0"/>
          </a:p>
        </p:txBody>
      </p:sp>
    </p:spTree>
    <p:extLst>
      <p:ext uri="{BB962C8B-B14F-4D97-AF65-F5344CB8AC3E}">
        <p14:creationId xmlns:p14="http://schemas.microsoft.com/office/powerpoint/2010/main" val="1256070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Minimum and maximum inversions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If two rankings are the same, they would have no inversions</a:t>
                </a:r>
              </a:p>
              <a:p>
                <a:r>
                  <a:rPr lang="en-US" dirty="0"/>
                  <a:t>If two rankings were sorted in opposite directions, they would have </a:t>
                </a:r>
                <a14:m>
                  <m:oMath xmlns:m="http://schemas.openxmlformats.org/officeDocument/2006/math">
                    <m:d>
                      <m:dPr>
                        <m:ctrlPr>
                          <a:rPr lang="en-US" i="1">
                            <a:latin typeface="Cambria Math" panose="02040503050406030204" pitchFamily="18" charset="0"/>
                          </a:rPr>
                        </m:ctrlPr>
                      </m:dPr>
                      <m:e>
                        <m:m>
                          <m:mPr>
                            <m:mcs>
                              <m:mc>
                                <m:mcPr>
                                  <m:count m:val="1"/>
                                  <m:mcJc m:val="center"/>
                                </m:mcPr>
                              </m:mc>
                            </m:mcs>
                            <m:ctrlPr>
                              <a:rPr lang="en-US" i="1">
                                <a:latin typeface="Cambria Math" panose="02040503050406030204" pitchFamily="18" charset="0"/>
                              </a:rPr>
                            </m:ctrlPr>
                          </m:mPr>
                          <m:mr>
                            <m:e>
                              <m:r>
                                <m:rPr>
                                  <m:brk m:alnAt="7"/>
                                </m:rPr>
                                <a:rPr lang="en-US" i="1">
                                  <a:latin typeface="Cambria Math" panose="02040503050406030204" pitchFamily="18" charset="0"/>
                                </a:rPr>
                                <m:t>𝑛</m:t>
                              </m:r>
                            </m:e>
                          </m:mr>
                          <m:mr>
                            <m:e>
                              <m:r>
                                <a:rPr lang="en-US" i="1">
                                  <a:latin typeface="Cambria Math" panose="02040503050406030204" pitchFamily="18" charset="0"/>
                                </a:rPr>
                                <m:t>2</m:t>
                              </m:r>
                            </m:e>
                          </m:mr>
                        </m:m>
                      </m:e>
                    </m:d>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𝑛</m:t>
                        </m:r>
                        <m:r>
                          <a:rPr lang="en-US" i="1">
                            <a:latin typeface="Cambria Math" panose="02040503050406030204" pitchFamily="18" charset="0"/>
                          </a:rPr>
                          <m:t>!</m:t>
                        </m:r>
                      </m:num>
                      <m:den>
                        <m:d>
                          <m:dPr>
                            <m:ctrlPr>
                              <a:rPr lang="en-US"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−2</m:t>
                            </m:r>
                          </m:e>
                        </m:d>
                        <m:r>
                          <a:rPr lang="en-US" i="1">
                            <a:latin typeface="Cambria Math" panose="02040503050406030204" pitchFamily="18" charset="0"/>
                          </a:rPr>
                          <m:t>!2!</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𝑛</m:t>
                        </m:r>
                        <m:r>
                          <a:rPr lang="en-US" i="1">
                            <a:latin typeface="Cambria Math" panose="02040503050406030204" pitchFamily="18" charset="0"/>
                          </a:rPr>
                          <m:t>(</m:t>
                        </m:r>
                        <m:r>
                          <a:rPr lang="en-US" i="1">
                            <a:latin typeface="Cambria Math" panose="02040503050406030204" pitchFamily="18" charset="0"/>
                          </a:rPr>
                          <m:t>𝑛</m:t>
                        </m:r>
                        <m:r>
                          <a:rPr lang="en-US" i="1">
                            <a:latin typeface="Cambria Math" panose="02040503050406030204" pitchFamily="18" charset="0"/>
                          </a:rPr>
                          <m:t>−1)</m:t>
                        </m:r>
                      </m:num>
                      <m:den>
                        <m:r>
                          <a:rPr lang="en-US" i="1">
                            <a:latin typeface="Cambria Math" panose="02040503050406030204" pitchFamily="18" charset="0"/>
                          </a:rPr>
                          <m:t>2</m:t>
                        </m:r>
                      </m:den>
                    </m:f>
                  </m:oMath>
                </a14:m>
                <a:r>
                  <a:rPr lang="en-US" dirty="0"/>
                  <a:t> inversions</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47803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Visualization of inversions</a:t>
            </a:r>
            <a:endParaRPr lang="en-US" dirty="0"/>
          </a:p>
        </p:txBody>
      </p:sp>
      <p:sp>
        <p:nvSpPr>
          <p:cNvPr id="3" name="Content Placeholder 2"/>
          <p:cNvSpPr>
            <a:spLocks noGrp="1"/>
          </p:cNvSpPr>
          <p:nvPr>
            <p:ph idx="1"/>
          </p:nvPr>
        </p:nvSpPr>
        <p:spPr/>
        <p:txBody>
          <a:bodyPr/>
          <a:lstStyle/>
          <a:p>
            <a:r>
              <a:rPr lang="en-US" dirty="0"/>
              <a:t>You can visualize inversions as the number of line segments crossings if you match up items in one list with the other</a:t>
            </a:r>
          </a:p>
          <a:p>
            <a:endParaRPr lang="en-US" dirty="0"/>
          </a:p>
          <a:p>
            <a:endParaRPr lang="en-US" dirty="0"/>
          </a:p>
          <a:p>
            <a:endParaRPr lang="en-US" dirty="0"/>
          </a:p>
          <a:p>
            <a:endParaRPr lang="en-US" dirty="0"/>
          </a:p>
          <a:p>
            <a:endParaRPr lang="en-US" dirty="0"/>
          </a:p>
          <a:p>
            <a:endParaRPr lang="en-US" dirty="0"/>
          </a:p>
          <a:p>
            <a:r>
              <a:rPr lang="en-US" dirty="0"/>
              <a:t>A total of 4 inversions</a:t>
            </a:r>
          </a:p>
        </p:txBody>
      </p:sp>
      <p:grpSp>
        <p:nvGrpSpPr>
          <p:cNvPr id="16" name="Group 15"/>
          <p:cNvGrpSpPr/>
          <p:nvPr/>
        </p:nvGrpSpPr>
        <p:grpSpPr>
          <a:xfrm>
            <a:off x="1752600" y="3581400"/>
            <a:ext cx="8686800" cy="2514600"/>
            <a:chOff x="228600" y="3733800"/>
            <a:chExt cx="8686800" cy="2514600"/>
          </a:xfrm>
        </p:grpSpPr>
        <p:sp>
          <p:nvSpPr>
            <p:cNvPr id="5" name="TextBox 4"/>
            <p:cNvSpPr txBox="1"/>
            <p:nvPr/>
          </p:nvSpPr>
          <p:spPr>
            <a:xfrm>
              <a:off x="228600" y="3733800"/>
              <a:ext cx="8686800" cy="2514600"/>
            </a:xfrm>
            <a:prstGeom prst="rect">
              <a:avLst/>
            </a:prstGeom>
            <a:noFill/>
          </p:spPr>
          <p:txBody>
            <a:bodyPr wrap="square" numCol="2" spcCol="1371600" rtlCol="0">
              <a:noAutofit/>
            </a:bodyPr>
            <a:lstStyle/>
            <a:p>
              <a:pPr marL="468630" indent="-514350">
                <a:buFont typeface="+mj-lt"/>
                <a:buAutoNum type="arabicPeriod"/>
              </a:pPr>
              <a:r>
                <a:rPr lang="en-US" sz="2800" i="1" dirty="0"/>
                <a:t>American Fiction</a:t>
              </a:r>
            </a:p>
            <a:p>
              <a:pPr marL="468630" indent="-514350">
                <a:buFont typeface="+mj-lt"/>
                <a:buAutoNum type="arabicPeriod"/>
              </a:pPr>
              <a:r>
                <a:rPr lang="en-US" sz="2800" i="1" dirty="0"/>
                <a:t>Barbie</a:t>
              </a:r>
            </a:p>
            <a:p>
              <a:pPr marL="468630" indent="-514350">
                <a:buFont typeface="+mj-lt"/>
                <a:buAutoNum type="arabicPeriod"/>
              </a:pPr>
              <a:r>
                <a:rPr lang="en-US" sz="2800" i="1" dirty="0"/>
                <a:t>Oppenheimer</a:t>
              </a:r>
            </a:p>
            <a:p>
              <a:pPr marL="468630" indent="-514350">
                <a:buFont typeface="+mj-lt"/>
                <a:buAutoNum type="arabicPeriod"/>
              </a:pPr>
              <a:r>
                <a:rPr lang="en-US" sz="2800" i="1" dirty="0"/>
                <a:t>Poor Things</a:t>
              </a:r>
            </a:p>
            <a:p>
              <a:endParaRPr lang="en-US" sz="2800" i="1" dirty="0"/>
            </a:p>
            <a:p>
              <a:pPr marL="468630" indent="-514350">
                <a:buFont typeface="+mj-lt"/>
                <a:buAutoNum type="arabicPeriod"/>
              </a:pPr>
              <a:r>
                <a:rPr lang="en-US" sz="2800" i="1" dirty="0"/>
                <a:t>Barbie</a:t>
              </a:r>
            </a:p>
            <a:p>
              <a:pPr marL="468630" indent="-514350">
                <a:buFont typeface="+mj-lt"/>
                <a:buAutoNum type="arabicPeriod"/>
              </a:pPr>
              <a:r>
                <a:rPr lang="en-US" sz="2800" i="1" dirty="0"/>
                <a:t>Poor Things</a:t>
              </a:r>
            </a:p>
            <a:p>
              <a:pPr marL="468630" indent="-514350">
                <a:buFont typeface="+mj-lt"/>
                <a:buAutoNum type="arabicPeriod"/>
              </a:pPr>
              <a:r>
                <a:rPr lang="en-US" sz="2800" i="1" dirty="0"/>
                <a:t>Oppenheimer</a:t>
              </a:r>
            </a:p>
            <a:p>
              <a:pPr marL="468630" indent="-514350">
                <a:buFont typeface="+mj-lt"/>
                <a:buAutoNum type="arabicPeriod"/>
              </a:pPr>
              <a:r>
                <a:rPr lang="en-US" sz="2800" i="1" dirty="0"/>
                <a:t>American Fiction</a:t>
              </a:r>
            </a:p>
          </p:txBody>
        </p:sp>
        <p:cxnSp>
          <p:nvCxnSpPr>
            <p:cNvPr id="7" name="Straight Connector 6"/>
            <p:cNvCxnSpPr>
              <a:cxnSpLocks/>
            </p:cNvCxnSpPr>
            <p:nvPr/>
          </p:nvCxnSpPr>
          <p:spPr>
            <a:xfrm>
              <a:off x="2971800" y="4876800"/>
              <a:ext cx="2133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p:cNvCxnSpPr>
            <p:nvPr/>
          </p:nvCxnSpPr>
          <p:spPr>
            <a:xfrm flipV="1">
              <a:off x="3124200" y="4419600"/>
              <a:ext cx="19812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p:nvCxnSpPr>
          <p:spPr>
            <a:xfrm flipH="1" flipV="1">
              <a:off x="3200400" y="4038600"/>
              <a:ext cx="190500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cxnSpLocks/>
            </p:cNvCxnSpPr>
            <p:nvPr/>
          </p:nvCxnSpPr>
          <p:spPr>
            <a:xfrm flipV="1">
              <a:off x="1828800" y="4114800"/>
              <a:ext cx="3276600" cy="3048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0544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we do better than O(</a:t>
            </a:r>
            <a:r>
              <a:rPr lang="en-US" i="1" dirty="0"/>
              <a:t>n</a:t>
            </a:r>
            <a:r>
              <a:rPr lang="en-US" baseline="30000" dirty="0"/>
              <a:t>2</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t>Of course!</a:t>
            </a:r>
          </a:p>
          <a:p>
            <a:r>
              <a:rPr lang="en-US" dirty="0"/>
              <a:t>We can borrow from the </a:t>
            </a:r>
            <a:r>
              <a:rPr lang="en-US" dirty="0" err="1"/>
              <a:t>Mergesort</a:t>
            </a:r>
            <a:r>
              <a:rPr lang="en-US" dirty="0"/>
              <a:t> algorithm</a:t>
            </a:r>
          </a:p>
          <a:p>
            <a:r>
              <a:rPr lang="en-US" dirty="0"/>
              <a:t>Divide the problem in half</a:t>
            </a:r>
          </a:p>
          <a:p>
            <a:r>
              <a:rPr lang="en-US" dirty="0"/>
              <a:t>Then, we will get the number of inversions in the first half and in the second half</a:t>
            </a:r>
          </a:p>
          <a:p>
            <a:r>
              <a:rPr lang="en-US" dirty="0"/>
              <a:t>Are we done?</a:t>
            </a:r>
          </a:p>
          <a:p>
            <a:pPr lvl="1"/>
            <a:r>
              <a:rPr lang="en-US" dirty="0"/>
              <a:t>No, we also have to count the inversions between the first half and the second half</a:t>
            </a:r>
          </a:p>
          <a:p>
            <a:pPr lvl="1"/>
            <a:r>
              <a:rPr lang="en-US" dirty="0"/>
              <a:t>Those are exactly those elements in the first half that are bigger than elements from the second half</a:t>
            </a:r>
          </a:p>
          <a:p>
            <a:pPr lvl="1"/>
            <a:r>
              <a:rPr lang="en-US" dirty="0"/>
              <a:t>We can find those during the merge process</a:t>
            </a:r>
          </a:p>
        </p:txBody>
      </p:sp>
    </p:spTree>
    <p:extLst>
      <p:ext uri="{BB962C8B-B14F-4D97-AF65-F5344CB8AC3E}">
        <p14:creationId xmlns:p14="http://schemas.microsoft.com/office/powerpoint/2010/main" val="165426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Merge-and-Count(</a:t>
            </a:r>
            <a:r>
              <a:rPr lang="en-US" i="1" dirty="0"/>
              <a:t>A</a:t>
            </a:r>
            <a:r>
              <a:rPr lang="en-US" dirty="0"/>
              <a:t>, </a:t>
            </a:r>
            <a:r>
              <a:rPr lang="en-US" i="1" dirty="0"/>
              <a:t>B</a:t>
            </a:r>
            <a:r>
              <a:rPr lang="en-US" dirty="0"/>
              <a:t>)</a:t>
            </a:r>
          </a:p>
        </p:txBody>
      </p:sp>
      <p:sp>
        <p:nvSpPr>
          <p:cNvPr id="3" name="Content Placeholder 2"/>
          <p:cNvSpPr>
            <a:spLocks noGrp="1"/>
          </p:cNvSpPr>
          <p:nvPr>
            <p:ph idx="1"/>
          </p:nvPr>
        </p:nvSpPr>
        <p:spPr/>
        <p:txBody>
          <a:bodyPr>
            <a:normAutofit/>
          </a:bodyPr>
          <a:lstStyle/>
          <a:p>
            <a:r>
              <a:rPr lang="en-US" dirty="0"/>
              <a:t>Maintain a </a:t>
            </a:r>
            <a:r>
              <a:rPr lang="en-US" b="1" i="1" dirty="0"/>
              <a:t>Current</a:t>
            </a:r>
            <a:r>
              <a:rPr lang="en-US" dirty="0"/>
              <a:t> pointer into each list, initialized to point to the front elements</a:t>
            </a:r>
          </a:p>
          <a:p>
            <a:r>
              <a:rPr lang="en-US" dirty="0"/>
              <a:t>Set </a:t>
            </a:r>
            <a:r>
              <a:rPr lang="en-US" b="1" i="1" dirty="0"/>
              <a:t>Count </a:t>
            </a:r>
            <a:r>
              <a:rPr lang="en-US" dirty="0"/>
              <a:t> = 0</a:t>
            </a:r>
          </a:p>
          <a:p>
            <a:r>
              <a:rPr lang="en-US" dirty="0"/>
              <a:t>While both lists have elements</a:t>
            </a:r>
          </a:p>
          <a:p>
            <a:pPr lvl="1"/>
            <a:r>
              <a:rPr lang="en-US" dirty="0"/>
              <a:t>Let </a:t>
            </a:r>
            <a:r>
              <a:rPr lang="en-US" b="1" i="1" dirty="0" err="1"/>
              <a:t>a</a:t>
            </a:r>
            <a:r>
              <a:rPr lang="en-US" b="1" i="1" baseline="-25000" dirty="0" err="1"/>
              <a:t>i</a:t>
            </a:r>
            <a:r>
              <a:rPr lang="en-US" dirty="0"/>
              <a:t> and </a:t>
            </a:r>
            <a:r>
              <a:rPr lang="en-US" b="1" i="1" dirty="0" err="1"/>
              <a:t>b</a:t>
            </a:r>
            <a:r>
              <a:rPr lang="en-US" b="1" i="1" baseline="-25000" dirty="0" err="1"/>
              <a:t>j</a:t>
            </a:r>
            <a:r>
              <a:rPr lang="en-US" dirty="0"/>
              <a:t> be the elements pointed to by the </a:t>
            </a:r>
            <a:r>
              <a:rPr lang="en-US" b="1" i="1" dirty="0"/>
              <a:t>Current</a:t>
            </a:r>
            <a:r>
              <a:rPr lang="en-US" dirty="0"/>
              <a:t> pointer</a:t>
            </a:r>
          </a:p>
          <a:p>
            <a:pPr lvl="1"/>
            <a:r>
              <a:rPr lang="en-US" dirty="0"/>
              <a:t>Append the smaller one to the output list</a:t>
            </a:r>
          </a:p>
          <a:p>
            <a:pPr lvl="1"/>
            <a:r>
              <a:rPr lang="en-US" dirty="0"/>
              <a:t>If </a:t>
            </a:r>
            <a:r>
              <a:rPr lang="en-US" b="1" i="1" dirty="0" err="1"/>
              <a:t>b</a:t>
            </a:r>
            <a:r>
              <a:rPr lang="en-US" b="1" i="1" baseline="-25000" dirty="0" err="1"/>
              <a:t>j</a:t>
            </a:r>
            <a:r>
              <a:rPr lang="en-US" dirty="0"/>
              <a:t> is smaller then</a:t>
            </a:r>
          </a:p>
          <a:p>
            <a:pPr lvl="2"/>
            <a:r>
              <a:rPr lang="en-US" dirty="0"/>
              <a:t>Increment </a:t>
            </a:r>
            <a:r>
              <a:rPr lang="en-US" b="1" i="1" dirty="0"/>
              <a:t>Count</a:t>
            </a:r>
            <a:r>
              <a:rPr lang="en-US" dirty="0"/>
              <a:t> by the number of elements left in </a:t>
            </a:r>
            <a:r>
              <a:rPr lang="en-US" b="1" i="1" dirty="0"/>
              <a:t>A</a:t>
            </a:r>
          </a:p>
          <a:p>
            <a:pPr lvl="1"/>
            <a:r>
              <a:rPr lang="en-US" dirty="0"/>
              <a:t>Advance the </a:t>
            </a:r>
            <a:r>
              <a:rPr lang="en-US" b="1" i="1" dirty="0"/>
              <a:t>Current</a:t>
            </a:r>
            <a:r>
              <a:rPr lang="en-US" dirty="0"/>
              <a:t> pointer in the list that had the smaller element</a:t>
            </a:r>
          </a:p>
        </p:txBody>
      </p:sp>
    </p:spTree>
    <p:extLst>
      <p:ext uri="{BB962C8B-B14F-4D97-AF65-F5344CB8AC3E}">
        <p14:creationId xmlns:p14="http://schemas.microsoft.com/office/powerpoint/2010/main" val="421021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Sort-and-Count(</a:t>
            </a:r>
            <a:r>
              <a:rPr lang="en-US" i="1" dirty="0"/>
              <a:t>L</a:t>
            </a:r>
            <a:r>
              <a:rPr lang="en-US" dirty="0"/>
              <a: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If the list has one element then</a:t>
                </a:r>
              </a:p>
              <a:p>
                <a:pPr lvl="1"/>
                <a:r>
                  <a:rPr lang="en-US" dirty="0"/>
                  <a:t>Return 0 inversions and the list </a:t>
                </a:r>
                <a:r>
                  <a:rPr lang="en-US" b="1" i="1" dirty="0"/>
                  <a:t>L</a:t>
                </a:r>
              </a:p>
              <a:p>
                <a:r>
                  <a:rPr lang="en-US" dirty="0"/>
                  <a:t>Else</a:t>
                </a:r>
              </a:p>
              <a:p>
                <a:pPr lvl="1"/>
                <a:r>
                  <a:rPr lang="en-US" dirty="0"/>
                  <a:t>Divide the list into two halves:</a:t>
                </a:r>
              </a:p>
              <a:p>
                <a:pPr lvl="2"/>
                <a:r>
                  <a:rPr lang="en-US" b="1" i="1" dirty="0"/>
                  <a:t>A</a:t>
                </a:r>
                <a:r>
                  <a:rPr lang="en-US" dirty="0"/>
                  <a:t> has the first </a:t>
                </a:r>
                <a14:m>
                  <m:oMath xmlns:m="http://schemas.openxmlformats.org/officeDocument/2006/math">
                    <m:d>
                      <m:dPr>
                        <m:begChr m:val="⌈"/>
                        <m:endChr m:val="⌉"/>
                        <m:ctrlPr>
                          <a:rPr lang="en-US" i="1" smtClean="0">
                            <a:latin typeface="Cambria Math" panose="02040503050406030204" pitchFamily="18" charset="0"/>
                          </a:rPr>
                        </m:ctrlPr>
                      </m:dPr>
                      <m:e>
                        <m:f>
                          <m:fPr>
                            <m:ctrlPr>
                              <a:rPr lang="en-US" i="1" smtClean="0">
                                <a:latin typeface="Cambria Math" panose="02040503050406030204" pitchFamily="18" charset="0"/>
                              </a:rPr>
                            </m:ctrlPr>
                          </m:fPr>
                          <m:num>
                            <m:r>
                              <a:rPr lang="en-US" b="0" i="1" smtClean="0">
                                <a:latin typeface="Cambria Math" panose="02040503050406030204" pitchFamily="18" charset="0"/>
                              </a:rPr>
                              <m:t>𝑛</m:t>
                            </m:r>
                          </m:num>
                          <m:den>
                            <m:r>
                              <a:rPr lang="en-US" b="0" i="1" smtClean="0">
                                <a:latin typeface="Cambria Math" panose="02040503050406030204" pitchFamily="18" charset="0"/>
                              </a:rPr>
                              <m:t>2</m:t>
                            </m:r>
                          </m:den>
                        </m:f>
                      </m:e>
                    </m:d>
                  </m:oMath>
                </a14:m>
                <a:r>
                  <a:rPr lang="en-US" dirty="0"/>
                  <a:t> elements</a:t>
                </a:r>
              </a:p>
              <a:p>
                <a:pPr lvl="2"/>
                <a:r>
                  <a:rPr lang="en-US" b="1" i="1" dirty="0"/>
                  <a:t>B</a:t>
                </a:r>
                <a:r>
                  <a:rPr lang="en-US" dirty="0"/>
                  <a:t> has the remaining </a:t>
                </a:r>
                <a14:m>
                  <m:oMath xmlns:m="http://schemas.openxmlformats.org/officeDocument/2006/math">
                    <m:d>
                      <m:dPr>
                        <m:begChr m:val="⌊"/>
                        <m:endChr m:val="⌋"/>
                        <m:ctrlPr>
                          <a:rPr lang="en-US" i="1" smtClean="0">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𝑛</m:t>
                            </m:r>
                          </m:num>
                          <m:den>
                            <m:r>
                              <a:rPr lang="en-US" i="1">
                                <a:latin typeface="Cambria Math" panose="02040503050406030204" pitchFamily="18" charset="0"/>
                              </a:rPr>
                              <m:t>2</m:t>
                            </m:r>
                          </m:den>
                        </m:f>
                      </m:e>
                    </m:d>
                  </m:oMath>
                </a14:m>
                <a:r>
                  <a:rPr lang="en-US" dirty="0"/>
                  <a:t> elements</a:t>
                </a:r>
              </a:p>
              <a:p>
                <a:pPr lvl="1"/>
                <a:r>
                  <a:rPr lang="en-US" dirty="0"/>
                  <a:t>(</a:t>
                </a:r>
                <a:r>
                  <a:rPr lang="en-US" b="1" i="1" dirty="0" err="1"/>
                  <a:t>inversions</a:t>
                </a:r>
                <a:r>
                  <a:rPr lang="en-US" b="1" i="1" baseline="-25000" dirty="0" err="1"/>
                  <a:t>A</a:t>
                </a:r>
                <a:r>
                  <a:rPr lang="en-US" dirty="0"/>
                  <a:t>, </a:t>
                </a:r>
                <a:r>
                  <a:rPr lang="en-US" b="1" i="1" dirty="0"/>
                  <a:t>A</a:t>
                </a:r>
                <a:r>
                  <a:rPr lang="en-US" dirty="0"/>
                  <a:t>) = Sort-and-Count(</a:t>
                </a:r>
                <a:r>
                  <a:rPr lang="en-US" b="1" i="1" dirty="0"/>
                  <a:t>A</a:t>
                </a:r>
                <a:r>
                  <a:rPr lang="en-US" dirty="0"/>
                  <a:t>)</a:t>
                </a:r>
              </a:p>
              <a:p>
                <a:pPr lvl="1"/>
                <a:r>
                  <a:rPr lang="en-US" dirty="0"/>
                  <a:t>(</a:t>
                </a:r>
                <a:r>
                  <a:rPr lang="en-US" b="1" i="1" dirty="0" err="1"/>
                  <a:t>inversions</a:t>
                </a:r>
                <a:r>
                  <a:rPr lang="en-US" b="1" i="1" baseline="-25000" dirty="0" err="1"/>
                  <a:t>B</a:t>
                </a:r>
                <a:r>
                  <a:rPr lang="en-US" dirty="0"/>
                  <a:t>, </a:t>
                </a:r>
                <a:r>
                  <a:rPr lang="en-US" b="1" i="1" dirty="0"/>
                  <a:t>B</a:t>
                </a:r>
                <a:r>
                  <a:rPr lang="en-US" dirty="0"/>
                  <a:t>) = Sort-and-Count(</a:t>
                </a:r>
                <a:r>
                  <a:rPr lang="en-US" b="1" i="1" dirty="0"/>
                  <a:t>B</a:t>
                </a:r>
                <a:r>
                  <a:rPr lang="en-US" dirty="0"/>
                  <a:t>)</a:t>
                </a:r>
              </a:p>
              <a:p>
                <a:pPr lvl="1"/>
                <a:r>
                  <a:rPr lang="en-US" dirty="0"/>
                  <a:t>(</a:t>
                </a:r>
                <a:r>
                  <a:rPr lang="en-US" b="1" i="1" dirty="0"/>
                  <a:t>inversions</a:t>
                </a:r>
                <a:r>
                  <a:rPr lang="en-US" dirty="0"/>
                  <a:t>, </a:t>
                </a:r>
                <a:r>
                  <a:rPr lang="en-US" b="1" i="1" dirty="0"/>
                  <a:t>L</a:t>
                </a:r>
                <a:r>
                  <a:rPr lang="en-US" dirty="0"/>
                  <a:t>) </a:t>
                </a:r>
                <a:r>
                  <a:rPr lang="en-US"/>
                  <a:t>= Merge-and-Count(</a:t>
                </a:r>
                <a:r>
                  <a:rPr lang="en-US" b="1" i="1"/>
                  <a:t>A</a:t>
                </a:r>
                <a:r>
                  <a:rPr lang="en-US" dirty="0"/>
                  <a:t>,</a:t>
                </a:r>
                <a:r>
                  <a:rPr lang="en-US" b="1" i="1" dirty="0"/>
                  <a:t> B</a:t>
                </a:r>
                <a:r>
                  <a:rPr lang="en-US" dirty="0"/>
                  <a:t>)</a:t>
                </a:r>
              </a:p>
              <a:p>
                <a:pPr lvl="1"/>
                <a:r>
                  <a:rPr lang="en-US" dirty="0"/>
                  <a:t>Return </a:t>
                </a:r>
                <a:r>
                  <a:rPr lang="en-US" b="1" i="1" dirty="0"/>
                  <a:t>inversions</a:t>
                </a:r>
                <a:r>
                  <a:rPr lang="en-US" dirty="0"/>
                  <a:t> + </a:t>
                </a:r>
                <a:r>
                  <a:rPr lang="en-US" b="1" i="1" dirty="0" err="1"/>
                  <a:t>inversions</a:t>
                </a:r>
                <a:r>
                  <a:rPr lang="en-US" b="1" i="1" baseline="-25000" dirty="0" err="1"/>
                  <a:t>A</a:t>
                </a:r>
                <a:r>
                  <a:rPr lang="en-US" dirty="0"/>
                  <a:t> + </a:t>
                </a:r>
                <a:r>
                  <a:rPr lang="en-US" b="1" i="1" dirty="0" err="1"/>
                  <a:t>inversions</a:t>
                </a:r>
                <a:r>
                  <a:rPr lang="en-US" b="1" i="1" baseline="-25000" dirty="0" err="1"/>
                  <a:t>B</a:t>
                </a:r>
                <a:r>
                  <a:rPr lang="en-US" dirty="0"/>
                  <a:t> and sorted list </a:t>
                </a:r>
                <a:r>
                  <a:rPr lang="en-US" b="1" i="1" dirty="0"/>
                  <a:t>L</a:t>
                </a:r>
              </a:p>
              <a:p>
                <a:pPr lvl="1"/>
                <a:endParaRPr lang="en-US" dirty="0"/>
              </a:p>
              <a:p>
                <a:pPr lvl="1"/>
                <a:endParaRPr lang="en-US" dirty="0"/>
              </a:p>
              <a:p>
                <a:pPr lvl="2"/>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2372" b="-2240"/>
                </a:stretch>
              </a:blipFill>
            </p:spPr>
            <p:txBody>
              <a:bodyPr/>
              <a:lstStyle/>
              <a:p>
                <a:r>
                  <a:rPr lang="en-US">
                    <a:noFill/>
                  </a:rPr>
                  <a:t> </a:t>
                </a:r>
              </a:p>
            </p:txBody>
          </p:sp>
        </mc:Fallback>
      </mc:AlternateContent>
    </p:spTree>
    <p:extLst>
      <p:ext uri="{BB962C8B-B14F-4D97-AF65-F5344CB8AC3E}">
        <p14:creationId xmlns:p14="http://schemas.microsoft.com/office/powerpoint/2010/main" val="217404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Since Merge-and-Count is bounded by O(</a:t>
                </a:r>
                <a:r>
                  <a:rPr lang="en-US" b="1" i="1" dirty="0"/>
                  <a:t>n</a:t>
                </a:r>
                <a:r>
                  <a:rPr lang="en-US" dirty="0"/>
                  <a:t>), the running time for Sort-and-Count is clearly:</a:t>
                </a:r>
              </a:p>
              <a:p>
                <a:pPr lvl="1"/>
                <a14:m>
                  <m:oMath xmlns:m="http://schemas.openxmlformats.org/officeDocument/2006/math">
                    <m:r>
                      <a:rPr lang="en-US" b="0" i="1" smtClean="0">
                        <a:latin typeface="Cambria Math" panose="02040503050406030204" pitchFamily="18" charset="0"/>
                      </a:rPr>
                      <m:t>𝑇</m:t>
                    </m:r>
                    <m:r>
                      <a:rPr lang="en-US" b="0" i="1" smtClean="0">
                        <a:latin typeface="Cambria Math" panose="02040503050406030204" pitchFamily="18" charset="0"/>
                      </a:rPr>
                      <m:t>(1)≤</m:t>
                    </m:r>
                    <m:r>
                      <a:rPr lang="en-US" b="0" i="1" smtClean="0">
                        <a:latin typeface="Cambria Math" panose="02040503050406030204" pitchFamily="18" charset="0"/>
                        <a:ea typeface="Cambria Math" panose="02040503050406030204" pitchFamily="18" charset="0"/>
                      </a:rPr>
                      <m:t>𝑐</m:t>
                    </m:r>
                  </m:oMath>
                </a14:m>
                <a:endParaRPr lang="en-US" b="0" i="1" dirty="0">
                  <a:latin typeface="Cambria Math" panose="02040503050406030204" pitchFamily="18" charset="0"/>
                </a:endParaRPr>
              </a:p>
              <a:p>
                <a:pPr lvl="1"/>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𝑇</m:t>
                    </m:r>
                    <m:d>
                      <m:dPr>
                        <m:ctrlPr>
                          <a:rPr lang="en-US" b="0" i="1" smtClean="0">
                            <a:latin typeface="Cambria Math" panose="02040503050406030204" pitchFamily="18" charset="0"/>
                            <a:ea typeface="Cambria Math" panose="02040503050406030204" pitchFamily="18" charset="0"/>
                          </a:rPr>
                        </m:ctrlPr>
                      </m:dPr>
                      <m:e>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𝑛</m:t>
                            </m:r>
                          </m:num>
                          <m:den>
                            <m:r>
                              <a:rPr lang="en-US" b="0" i="1" smtClean="0">
                                <a:latin typeface="Cambria Math" panose="02040503050406030204" pitchFamily="18" charset="0"/>
                                <a:ea typeface="Cambria Math" panose="02040503050406030204" pitchFamily="18" charset="0"/>
                              </a:rPr>
                              <m:t>2</m:t>
                            </m:r>
                          </m:den>
                        </m:f>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oMath>
                </a14:m>
                <a:r>
                  <a:rPr lang="en-US" dirty="0"/>
                  <a:t>, for </a:t>
                </a:r>
                <a14:m>
                  <m:oMath xmlns:m="http://schemas.openxmlformats.org/officeDocument/2006/math">
                    <m:r>
                      <a:rPr lang="en-US" b="0" i="1" smtClean="0">
                        <a:latin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≥2</m:t>
                    </m:r>
                  </m:oMath>
                </a14:m>
                <a:endParaRPr lang="en-US" dirty="0"/>
              </a:p>
              <a:p>
                <a:r>
                  <a:rPr lang="en-US" dirty="0"/>
                  <a:t>By the same analysis as for </a:t>
                </a:r>
                <a:r>
                  <a:rPr lang="en-US" dirty="0" err="1"/>
                  <a:t>Mergesort</a:t>
                </a:r>
                <a:r>
                  <a:rPr lang="en-US" dirty="0"/>
                  <a:t>, </a:t>
                </a:r>
                <a:r>
                  <a:rPr lang="en-US" b="1" i="1" dirty="0"/>
                  <a:t>T</a:t>
                </a:r>
                <a:r>
                  <a:rPr lang="en-US" dirty="0"/>
                  <a:t>(</a:t>
                </a:r>
                <a:r>
                  <a:rPr lang="en-US" b="1" i="1" dirty="0"/>
                  <a:t>n</a:t>
                </a:r>
                <a:r>
                  <a:rPr lang="en-US" dirty="0"/>
                  <a:t>) is O(</a:t>
                </a:r>
                <a:r>
                  <a:rPr lang="en-US" b="1" i="1" dirty="0"/>
                  <a:t>n</a:t>
                </a:r>
                <a:r>
                  <a:rPr lang="en-US" dirty="0"/>
                  <a:t> log </a:t>
                </a:r>
                <a:r>
                  <a:rPr lang="en-US" b="1" i="1" dirty="0"/>
                  <a:t>n</a:t>
                </a: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r="-1407"/>
                </a:stretch>
              </a:blipFill>
            </p:spPr>
            <p:txBody>
              <a:bodyPr/>
              <a:lstStyle/>
              <a:p>
                <a:r>
                  <a:rPr lang="en-US">
                    <a:noFill/>
                  </a:rPr>
                  <a:t> </a:t>
                </a:r>
              </a:p>
            </p:txBody>
          </p:sp>
        </mc:Fallback>
      </mc:AlternateContent>
    </p:spTree>
    <p:extLst>
      <p:ext uri="{BB962C8B-B14F-4D97-AF65-F5344CB8AC3E}">
        <p14:creationId xmlns:p14="http://schemas.microsoft.com/office/powerpoint/2010/main" val="154380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Closest Pair of Points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364516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Closest pair of points</a:t>
            </a:r>
          </a:p>
        </p:txBody>
      </p:sp>
      <p:sp>
        <p:nvSpPr>
          <p:cNvPr id="3" name="Content Placeholder 2"/>
          <p:cNvSpPr>
            <a:spLocks noGrp="1"/>
          </p:cNvSpPr>
          <p:nvPr>
            <p:ph idx="1"/>
          </p:nvPr>
        </p:nvSpPr>
        <p:spPr/>
        <p:txBody>
          <a:bodyPr/>
          <a:lstStyle/>
          <a:p>
            <a:r>
              <a:rPr lang="en-US" dirty="0"/>
              <a:t>Imagine you have a set of points in a 2D plane</a:t>
            </a:r>
          </a:p>
          <a:p>
            <a:r>
              <a:rPr lang="en-US" dirty="0"/>
              <a:t>How do you find the  pair of points that's closest?</a:t>
            </a:r>
          </a:p>
          <a:p>
            <a:r>
              <a:rPr lang="en-US" dirty="0"/>
              <a:t>This is a fundamental problem in the area of </a:t>
            </a:r>
            <a:r>
              <a:rPr lang="en-US" b="1" dirty="0"/>
              <a:t>computational geometry</a:t>
            </a:r>
          </a:p>
          <a:p>
            <a:r>
              <a:rPr lang="en-US" dirty="0"/>
              <a:t>As usual,  you could look at all pairs of points</a:t>
            </a:r>
          </a:p>
        </p:txBody>
      </p:sp>
    </p:spTree>
    <p:extLst>
      <p:ext uri="{BB962C8B-B14F-4D97-AF65-F5344CB8AC3E}">
        <p14:creationId xmlns:p14="http://schemas.microsoft.com/office/powerpoint/2010/main" val="37312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Designing the algorithm</a:t>
            </a:r>
          </a:p>
        </p:txBody>
      </p:sp>
      <p:sp>
        <p:nvSpPr>
          <p:cNvPr id="3" name="Content Placeholder 2"/>
          <p:cNvSpPr>
            <a:spLocks noGrp="1"/>
          </p:cNvSpPr>
          <p:nvPr>
            <p:ph idx="1"/>
          </p:nvPr>
        </p:nvSpPr>
        <p:spPr/>
        <p:txBody>
          <a:bodyPr/>
          <a:lstStyle/>
          <a:p>
            <a:r>
              <a:rPr lang="en-US" dirty="0"/>
              <a:t>To make things simpler, we assume that  no two points have the same </a:t>
            </a:r>
            <a:r>
              <a:rPr lang="en-US" b="1" i="1" dirty="0"/>
              <a:t>x</a:t>
            </a:r>
            <a:r>
              <a:rPr lang="en-US" dirty="0"/>
              <a:t>-coordinate or </a:t>
            </a:r>
            <a:r>
              <a:rPr lang="en-US" b="1" i="1" dirty="0"/>
              <a:t>y</a:t>
            </a:r>
            <a:r>
              <a:rPr lang="en-US" dirty="0"/>
              <a:t>-coordinate</a:t>
            </a:r>
          </a:p>
          <a:p>
            <a:r>
              <a:rPr lang="en-US" dirty="0"/>
              <a:t>Think about a one-dimensional approach:</a:t>
            </a:r>
          </a:p>
          <a:p>
            <a:pPr lvl="1"/>
            <a:r>
              <a:rPr lang="en-US" dirty="0"/>
              <a:t>Sort the list by </a:t>
            </a:r>
            <a:r>
              <a:rPr lang="en-US" b="1" i="1" dirty="0"/>
              <a:t>x</a:t>
            </a:r>
            <a:r>
              <a:rPr lang="en-US" dirty="0"/>
              <a:t>-value</a:t>
            </a:r>
          </a:p>
          <a:p>
            <a:pPr lvl="1"/>
            <a:r>
              <a:rPr lang="en-US" dirty="0"/>
              <a:t>The two closest points must be next to each other in the list</a:t>
            </a:r>
          </a:p>
          <a:p>
            <a:endParaRPr lang="en-US" dirty="0"/>
          </a:p>
          <a:p>
            <a:endParaRPr lang="en-US" dirty="0"/>
          </a:p>
        </p:txBody>
      </p:sp>
    </p:spTree>
    <p:extLst>
      <p:ext uri="{BB962C8B-B14F-4D97-AF65-F5344CB8AC3E}">
        <p14:creationId xmlns:p14="http://schemas.microsoft.com/office/powerpoint/2010/main" val="152107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Interval Scheduling</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87446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Divide</a:t>
            </a:r>
          </a:p>
        </p:txBody>
      </p:sp>
      <p:sp>
        <p:nvSpPr>
          <p:cNvPr id="3" name="Content Placeholder 2"/>
          <p:cNvSpPr>
            <a:spLocks noGrp="1"/>
          </p:cNvSpPr>
          <p:nvPr>
            <p:ph idx="1"/>
          </p:nvPr>
        </p:nvSpPr>
        <p:spPr/>
        <p:txBody>
          <a:bodyPr>
            <a:normAutofit lnSpcReduction="10000"/>
          </a:bodyPr>
          <a:lstStyle/>
          <a:p>
            <a:r>
              <a:rPr lang="en-US" dirty="0"/>
              <a:t>Since the name of the chapter is divide and conquer, that's what we do</a:t>
            </a:r>
          </a:p>
          <a:p>
            <a:r>
              <a:rPr lang="en-US" dirty="0"/>
              <a:t>First, sort all of the points by increasing </a:t>
            </a:r>
            <a:r>
              <a:rPr lang="en-US" b="1" i="1" dirty="0"/>
              <a:t>x</a:t>
            </a:r>
            <a:r>
              <a:rPr lang="en-US" dirty="0"/>
              <a:t>-values, calling this list </a:t>
            </a:r>
            <a:r>
              <a:rPr lang="en-US" b="1" i="1" dirty="0" err="1"/>
              <a:t>P</a:t>
            </a:r>
            <a:r>
              <a:rPr lang="en-US" b="1" i="1" baseline="-25000" dirty="0" err="1"/>
              <a:t>x</a:t>
            </a:r>
            <a:endParaRPr lang="en-US" b="1" i="1" baseline="-25000" dirty="0"/>
          </a:p>
          <a:p>
            <a:r>
              <a:rPr lang="en-US" dirty="0"/>
              <a:t>Then, sort all of the points by increasing </a:t>
            </a:r>
            <a:r>
              <a:rPr lang="en-US" b="1" i="1" dirty="0"/>
              <a:t>y</a:t>
            </a:r>
            <a:r>
              <a:rPr lang="en-US" dirty="0"/>
              <a:t>-values, calling this list </a:t>
            </a:r>
            <a:r>
              <a:rPr lang="en-US" b="1" i="1" dirty="0" err="1"/>
              <a:t>P</a:t>
            </a:r>
            <a:r>
              <a:rPr lang="en-US" b="1" i="1" baseline="-25000" dirty="0" err="1"/>
              <a:t>y</a:t>
            </a:r>
            <a:endParaRPr lang="en-US" b="1" i="1" baseline="-25000" dirty="0"/>
          </a:p>
          <a:p>
            <a:r>
              <a:rPr lang="en-US" dirty="0"/>
              <a:t>Find the median point in </a:t>
            </a:r>
            <a:r>
              <a:rPr lang="en-US" b="1" i="1" dirty="0" err="1"/>
              <a:t>P</a:t>
            </a:r>
            <a:r>
              <a:rPr lang="en-US" b="1" i="1" baseline="-25000" dirty="0" err="1"/>
              <a:t>x</a:t>
            </a:r>
            <a:r>
              <a:rPr lang="en-US" dirty="0"/>
              <a:t> and drop a line through it, dividing the points into those with smaller </a:t>
            </a:r>
            <a:r>
              <a:rPr lang="en-US" b="1" i="1" dirty="0"/>
              <a:t>x</a:t>
            </a:r>
            <a:r>
              <a:rPr lang="en-US" dirty="0"/>
              <a:t> (set </a:t>
            </a:r>
            <a:r>
              <a:rPr lang="en-US" b="1" i="1" dirty="0"/>
              <a:t>Q</a:t>
            </a:r>
            <a:r>
              <a:rPr lang="en-US" dirty="0"/>
              <a:t>) and larger </a:t>
            </a:r>
            <a:r>
              <a:rPr lang="en-US" b="1" i="1" dirty="0"/>
              <a:t>x </a:t>
            </a:r>
            <a:r>
              <a:rPr lang="en-US" dirty="0"/>
              <a:t>(set </a:t>
            </a:r>
            <a:r>
              <a:rPr lang="en-US" b="1" i="1" dirty="0"/>
              <a:t>R</a:t>
            </a:r>
            <a:r>
              <a:rPr lang="en-US" dirty="0"/>
              <a:t>)</a:t>
            </a:r>
            <a:endParaRPr lang="en-US" b="1" i="1" dirty="0"/>
          </a:p>
          <a:p>
            <a:r>
              <a:rPr lang="en-US" dirty="0"/>
              <a:t>Recursively find the closest pair of points on the left side and the closest pair of points on the right side</a:t>
            </a:r>
          </a:p>
        </p:txBody>
      </p:sp>
    </p:spTree>
    <p:extLst>
      <p:ext uri="{BB962C8B-B14F-4D97-AF65-F5344CB8AC3E}">
        <p14:creationId xmlns:p14="http://schemas.microsoft.com/office/powerpoint/2010/main" val="31642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p:cNvCxnSpPr/>
          <p:nvPr/>
        </p:nvCxnSpPr>
        <p:spPr>
          <a:xfrm>
            <a:off x="5995987" y="2342389"/>
            <a:ext cx="0" cy="4263771"/>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Divide points</a:t>
            </a:r>
          </a:p>
        </p:txBody>
      </p:sp>
      <p:sp>
        <p:nvSpPr>
          <p:cNvPr id="4" name="Oval 3"/>
          <p:cNvSpPr/>
          <p:nvPr/>
        </p:nvSpPr>
        <p:spPr>
          <a:xfrm>
            <a:off x="2438400" y="25908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2438400" y="35814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3962400" y="2342388"/>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3962400" y="4419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2552700" y="56388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5562600" y="3794188"/>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3657600" y="4800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4648200" y="5943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8382000" y="2401824"/>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9829800" y="5566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8763000" y="30480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7848600" y="49530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7239000" y="2401824"/>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5919787" y="4038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7443787" y="63246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5562600" y="1600202"/>
            <a:ext cx="838200" cy="584775"/>
          </a:xfrm>
          <a:prstGeom prst="rect">
            <a:avLst/>
          </a:prstGeom>
          <a:noFill/>
        </p:spPr>
        <p:txBody>
          <a:bodyPr wrap="square" rtlCol="0">
            <a:spAutoFit/>
          </a:bodyPr>
          <a:lstStyle/>
          <a:p>
            <a:pPr algn="ctr"/>
            <a:r>
              <a:rPr lang="en-US" sz="3200" b="1" i="1" dirty="0"/>
              <a:t>L</a:t>
            </a:r>
          </a:p>
        </p:txBody>
      </p:sp>
      <p:sp>
        <p:nvSpPr>
          <p:cNvPr id="23" name="TextBox 22"/>
          <p:cNvSpPr txBox="1"/>
          <p:nvPr/>
        </p:nvSpPr>
        <p:spPr>
          <a:xfrm>
            <a:off x="3543300" y="1600201"/>
            <a:ext cx="838200" cy="584775"/>
          </a:xfrm>
          <a:prstGeom prst="rect">
            <a:avLst/>
          </a:prstGeom>
          <a:noFill/>
        </p:spPr>
        <p:txBody>
          <a:bodyPr wrap="square" rtlCol="0">
            <a:spAutoFit/>
          </a:bodyPr>
          <a:lstStyle/>
          <a:p>
            <a:pPr algn="ctr"/>
            <a:r>
              <a:rPr lang="en-US" sz="3200" b="1" i="1" dirty="0"/>
              <a:t>Q</a:t>
            </a:r>
          </a:p>
        </p:txBody>
      </p:sp>
      <p:sp>
        <p:nvSpPr>
          <p:cNvPr id="24" name="TextBox 23"/>
          <p:cNvSpPr txBox="1"/>
          <p:nvPr/>
        </p:nvSpPr>
        <p:spPr>
          <a:xfrm>
            <a:off x="7753350" y="1600201"/>
            <a:ext cx="838200" cy="584775"/>
          </a:xfrm>
          <a:prstGeom prst="rect">
            <a:avLst/>
          </a:prstGeom>
          <a:noFill/>
        </p:spPr>
        <p:txBody>
          <a:bodyPr wrap="square" rtlCol="0">
            <a:spAutoFit/>
          </a:bodyPr>
          <a:lstStyle/>
          <a:p>
            <a:pPr algn="ctr"/>
            <a:r>
              <a:rPr lang="en-US" sz="3200" b="1" i="1" dirty="0"/>
              <a:t>R</a:t>
            </a:r>
          </a:p>
        </p:txBody>
      </p:sp>
      <p:sp>
        <p:nvSpPr>
          <p:cNvPr id="25" name="Oval 24"/>
          <p:cNvSpPr/>
          <p:nvPr/>
        </p:nvSpPr>
        <p:spPr>
          <a:xfrm>
            <a:off x="9677400" y="4398073"/>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p:nvPr/>
        </p:nvSpPr>
        <p:spPr>
          <a:xfrm>
            <a:off x="10130883" y="26670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34171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a:t>
            </a:r>
          </a:p>
        </p:txBody>
      </p:sp>
      <p:sp>
        <p:nvSpPr>
          <p:cNvPr id="3" name="Content Placeholder 2"/>
          <p:cNvSpPr>
            <a:spLocks noGrp="1"/>
          </p:cNvSpPr>
          <p:nvPr>
            <p:ph idx="1"/>
          </p:nvPr>
        </p:nvSpPr>
        <p:spPr/>
        <p:txBody>
          <a:bodyPr>
            <a:normAutofit/>
          </a:bodyPr>
          <a:lstStyle/>
          <a:p>
            <a:r>
              <a:rPr lang="en-US" dirty="0"/>
              <a:t>We have </a:t>
            </a:r>
            <a:r>
              <a:rPr lang="en-US" strike="sngStrike" dirty="0"/>
              <a:t>magically</a:t>
            </a:r>
            <a:r>
              <a:rPr lang="en-US" dirty="0"/>
              <a:t> recursively found the closest pair of points in </a:t>
            </a:r>
            <a:r>
              <a:rPr lang="en-US" b="1" i="1" dirty="0"/>
              <a:t>Q</a:t>
            </a:r>
            <a:r>
              <a:rPr lang="en-US" dirty="0"/>
              <a:t> and the closest pair in </a:t>
            </a:r>
            <a:r>
              <a:rPr lang="en-US" b="1" i="1" dirty="0"/>
              <a:t>R</a:t>
            </a:r>
          </a:p>
          <a:p>
            <a:pPr lvl="1"/>
            <a:r>
              <a:rPr lang="en-US" dirty="0"/>
              <a:t>Between those two pairs, let's say the closest has distance </a:t>
            </a:r>
            <a:r>
              <a:rPr lang="el-GR" b="1" i="1" dirty="0"/>
              <a:t>δ</a:t>
            </a:r>
            <a:endParaRPr lang="en-US" b="1" i="1" dirty="0"/>
          </a:p>
          <a:p>
            <a:r>
              <a:rPr lang="en-US" dirty="0"/>
              <a:t>But what if the closest pair straddles </a:t>
            </a:r>
            <a:r>
              <a:rPr lang="en-US" b="1" i="1" dirty="0"/>
              <a:t>L</a:t>
            </a:r>
            <a:r>
              <a:rPr lang="en-US" dirty="0"/>
              <a:t>, with one point in </a:t>
            </a:r>
            <a:r>
              <a:rPr lang="en-US" b="1" i="1" dirty="0"/>
              <a:t>Q</a:t>
            </a:r>
            <a:r>
              <a:rPr lang="en-US" dirty="0"/>
              <a:t> and the other in </a:t>
            </a:r>
            <a:r>
              <a:rPr lang="en-US" b="1" i="1" dirty="0"/>
              <a:t>R</a:t>
            </a:r>
            <a:r>
              <a:rPr lang="en-US" dirty="0"/>
              <a:t>?</a:t>
            </a:r>
          </a:p>
          <a:p>
            <a:r>
              <a:rPr lang="en-US" dirty="0"/>
              <a:t>We do a linear scan of </a:t>
            </a:r>
            <a:r>
              <a:rPr lang="en-US" b="1" i="1" dirty="0" err="1"/>
              <a:t>P</a:t>
            </a:r>
            <a:r>
              <a:rPr lang="en-US" b="1" i="1" baseline="-25000" dirty="0" err="1"/>
              <a:t>y</a:t>
            </a:r>
            <a:r>
              <a:rPr lang="en-US" dirty="0"/>
              <a:t>, the list of points sorted by </a:t>
            </a:r>
            <a:r>
              <a:rPr lang="en-US" b="1" i="1" dirty="0"/>
              <a:t>y</a:t>
            </a:r>
            <a:r>
              <a:rPr lang="en-US" dirty="0"/>
              <a:t> values, making a new </a:t>
            </a:r>
            <a:r>
              <a:rPr lang="en-US" b="1" i="1" dirty="0"/>
              <a:t>y</a:t>
            </a:r>
            <a:r>
              <a:rPr lang="en-US" dirty="0"/>
              <a:t>-sorted list of points </a:t>
            </a:r>
            <a:r>
              <a:rPr lang="en-US" b="1" i="1" dirty="0" err="1"/>
              <a:t>S</a:t>
            </a:r>
            <a:r>
              <a:rPr lang="en-US" b="1" i="1" baseline="-25000" dirty="0" err="1"/>
              <a:t>y</a:t>
            </a:r>
            <a:r>
              <a:rPr lang="en-US" dirty="0"/>
              <a:t> whose </a:t>
            </a:r>
            <a:r>
              <a:rPr lang="en-US" b="1" i="1" dirty="0"/>
              <a:t>x</a:t>
            </a:r>
            <a:r>
              <a:rPr lang="en-US" dirty="0"/>
              <a:t>-coordinate is within </a:t>
            </a:r>
            <a:r>
              <a:rPr lang="el-GR" b="1" i="1" dirty="0"/>
              <a:t>δ </a:t>
            </a:r>
            <a:r>
              <a:rPr lang="en-US" dirty="0"/>
              <a:t>of </a:t>
            </a:r>
            <a:r>
              <a:rPr lang="en-US" b="1" i="1" dirty="0"/>
              <a:t>L</a:t>
            </a:r>
          </a:p>
        </p:txBody>
      </p:sp>
    </p:spTree>
    <p:extLst>
      <p:ext uri="{BB962C8B-B14F-4D97-AF65-F5344CB8AC3E}">
        <p14:creationId xmlns:p14="http://schemas.microsoft.com/office/powerpoint/2010/main" val="360709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…conquer!</a:t>
            </a:r>
          </a:p>
        </p:txBody>
      </p:sp>
      <p:sp>
        <p:nvSpPr>
          <p:cNvPr id="3" name="Content Placeholder 2"/>
          <p:cNvSpPr>
            <a:spLocks noGrp="1"/>
          </p:cNvSpPr>
          <p:nvPr>
            <p:ph idx="1"/>
          </p:nvPr>
        </p:nvSpPr>
        <p:spPr/>
        <p:txBody>
          <a:bodyPr/>
          <a:lstStyle/>
          <a:p>
            <a:r>
              <a:rPr lang="en-US" dirty="0"/>
              <a:t>We scan through the list </a:t>
            </a:r>
            <a:r>
              <a:rPr lang="en-US" b="1" i="1" dirty="0" err="1"/>
              <a:t>S</a:t>
            </a:r>
            <a:r>
              <a:rPr lang="en-US" b="1" i="1" baseline="-25000" dirty="0" err="1"/>
              <a:t>y</a:t>
            </a:r>
            <a:endParaRPr lang="en-US" b="1" i="1" baseline="-25000" dirty="0"/>
          </a:p>
          <a:p>
            <a:r>
              <a:rPr lang="en-US" dirty="0"/>
              <a:t>For each element, we compute the distance between it and the next 15 elements</a:t>
            </a:r>
          </a:p>
          <a:p>
            <a:r>
              <a:rPr lang="en-US" dirty="0"/>
              <a:t>We find the closest distance</a:t>
            </a:r>
          </a:p>
          <a:p>
            <a:r>
              <a:rPr lang="en-US" dirty="0"/>
              <a:t>If the closest distance is smaller than </a:t>
            </a:r>
            <a:r>
              <a:rPr lang="el-GR" b="1" i="1" dirty="0"/>
              <a:t>δ</a:t>
            </a:r>
            <a:r>
              <a:rPr lang="en-US" dirty="0"/>
              <a:t>, that's the true closest pair</a:t>
            </a:r>
          </a:p>
          <a:p>
            <a:r>
              <a:rPr lang="en-US" dirty="0"/>
              <a:t>Otherwise, we use the smaller of the pairs from </a:t>
            </a:r>
            <a:r>
              <a:rPr lang="en-US" b="1" i="1" dirty="0"/>
              <a:t>Q</a:t>
            </a:r>
            <a:r>
              <a:rPr lang="en-US" dirty="0"/>
              <a:t> and </a:t>
            </a:r>
            <a:r>
              <a:rPr lang="en-US" b="1" i="1" dirty="0"/>
              <a:t>R</a:t>
            </a:r>
          </a:p>
        </p:txBody>
      </p:sp>
    </p:spTree>
    <p:extLst>
      <p:ext uri="{BB962C8B-B14F-4D97-AF65-F5344CB8AC3E}">
        <p14:creationId xmlns:p14="http://schemas.microsoft.com/office/powerpoint/2010/main" val="395929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p:cNvCxnSpPr/>
          <p:nvPr/>
        </p:nvCxnSpPr>
        <p:spPr>
          <a:xfrm>
            <a:off x="5980755" y="1989796"/>
            <a:ext cx="15232" cy="4713572"/>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Divide points</a:t>
            </a:r>
          </a:p>
        </p:txBody>
      </p:sp>
      <p:sp>
        <p:nvSpPr>
          <p:cNvPr id="4" name="Oval 3"/>
          <p:cNvSpPr/>
          <p:nvPr/>
        </p:nvSpPr>
        <p:spPr>
          <a:xfrm>
            <a:off x="2438400" y="26880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2438400" y="36786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3962400" y="2439597"/>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3962400" y="4516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2552700" y="57360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5562600" y="3891397"/>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3657600" y="4897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4648200" y="6040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8382000" y="2499033"/>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a:off x="9829800" y="5663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8763000" y="31452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7848600" y="50502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7239000" y="2499033"/>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5919787" y="4135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7443787" y="6421809"/>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3543300" y="1697410"/>
            <a:ext cx="838200" cy="584775"/>
          </a:xfrm>
          <a:prstGeom prst="rect">
            <a:avLst/>
          </a:prstGeom>
          <a:noFill/>
        </p:spPr>
        <p:txBody>
          <a:bodyPr wrap="square" rtlCol="0">
            <a:spAutoFit/>
          </a:bodyPr>
          <a:lstStyle/>
          <a:p>
            <a:pPr algn="ctr"/>
            <a:r>
              <a:rPr lang="en-US" sz="3200" b="1" i="1" dirty="0"/>
              <a:t>Q</a:t>
            </a:r>
          </a:p>
        </p:txBody>
      </p:sp>
      <p:sp>
        <p:nvSpPr>
          <p:cNvPr id="24" name="TextBox 23"/>
          <p:cNvSpPr txBox="1"/>
          <p:nvPr/>
        </p:nvSpPr>
        <p:spPr>
          <a:xfrm>
            <a:off x="7753350" y="1697410"/>
            <a:ext cx="838200" cy="584775"/>
          </a:xfrm>
          <a:prstGeom prst="rect">
            <a:avLst/>
          </a:prstGeom>
          <a:noFill/>
        </p:spPr>
        <p:txBody>
          <a:bodyPr wrap="square" rtlCol="0">
            <a:spAutoFit/>
          </a:bodyPr>
          <a:lstStyle/>
          <a:p>
            <a:pPr algn="ctr"/>
            <a:r>
              <a:rPr lang="en-US" sz="3200" b="1" i="1" dirty="0"/>
              <a:t>R</a:t>
            </a:r>
          </a:p>
        </p:txBody>
      </p:sp>
      <p:cxnSp>
        <p:nvCxnSpPr>
          <p:cNvPr id="19" name="Straight Connector 18"/>
          <p:cNvCxnSpPr>
            <a:stCxn id="10" idx="7"/>
            <a:endCxn id="7" idx="3"/>
          </p:cNvCxnSpPr>
          <p:nvPr/>
        </p:nvCxnSpPr>
        <p:spPr>
          <a:xfrm flipV="1">
            <a:off x="3787682" y="4646891"/>
            <a:ext cx="197036" cy="2732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200400" y="4236835"/>
            <a:ext cx="838200" cy="584775"/>
          </a:xfrm>
          <a:prstGeom prst="rect">
            <a:avLst/>
          </a:prstGeom>
          <a:noFill/>
        </p:spPr>
        <p:txBody>
          <a:bodyPr wrap="square" rtlCol="0">
            <a:spAutoFit/>
          </a:bodyPr>
          <a:lstStyle/>
          <a:p>
            <a:pPr algn="ctr"/>
            <a:r>
              <a:rPr lang="en-US" sz="3200" dirty="0"/>
              <a:t> </a:t>
            </a:r>
            <a:r>
              <a:rPr lang="en-US" sz="3200" b="1" i="1" dirty="0"/>
              <a:t>δ</a:t>
            </a:r>
            <a:r>
              <a:rPr lang="en-US" sz="3200" i="1" dirty="0"/>
              <a:t> </a:t>
            </a:r>
            <a:endParaRPr lang="en-US" sz="3200" b="1" i="1" dirty="0"/>
          </a:p>
        </p:txBody>
      </p:sp>
      <p:cxnSp>
        <p:nvCxnSpPr>
          <p:cNvPr id="46" name="Straight Connector 45"/>
          <p:cNvCxnSpPr/>
          <p:nvPr/>
        </p:nvCxnSpPr>
        <p:spPr>
          <a:xfrm>
            <a:off x="5334000" y="2154610"/>
            <a:ext cx="0" cy="441617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6629400" y="2154610"/>
            <a:ext cx="0" cy="441617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324600" y="2154610"/>
            <a:ext cx="0" cy="441617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689600" y="2154610"/>
            <a:ext cx="0" cy="441617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334000" y="2307009"/>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333998" y="26316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334000" y="29364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333998" y="32412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334000" y="358009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333998" y="3904703"/>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334000" y="4209503"/>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333998" y="4514303"/>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348288" y="4834309"/>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348286" y="51589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5348288" y="54637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348286" y="57685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334000" y="60606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5333998" y="6365421"/>
            <a:ext cx="1295402"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6603207" y="6006808"/>
            <a:ext cx="838200" cy="461665"/>
          </a:xfrm>
          <a:prstGeom prst="rect">
            <a:avLst/>
          </a:prstGeom>
          <a:noFill/>
        </p:spPr>
        <p:txBody>
          <a:bodyPr wrap="square" rtlCol="0">
            <a:spAutoFit/>
          </a:bodyPr>
          <a:lstStyle/>
          <a:p>
            <a:r>
              <a:rPr lang="en-US" sz="2400" dirty="0"/>
              <a:t> </a:t>
            </a:r>
            <a:r>
              <a:rPr lang="en-US" sz="2400" b="1" i="1" dirty="0"/>
              <a:t>δ</a:t>
            </a:r>
            <a:r>
              <a:rPr lang="en-US" sz="2400" dirty="0"/>
              <a:t>/2</a:t>
            </a:r>
            <a:r>
              <a:rPr lang="en-US" sz="2400" i="1" dirty="0"/>
              <a:t> </a:t>
            </a:r>
            <a:endParaRPr lang="en-US" sz="2400" b="1" i="1" dirty="0"/>
          </a:p>
        </p:txBody>
      </p:sp>
      <p:sp>
        <p:nvSpPr>
          <p:cNvPr id="73" name="TextBox 72"/>
          <p:cNvSpPr txBox="1"/>
          <p:nvPr/>
        </p:nvSpPr>
        <p:spPr>
          <a:xfrm>
            <a:off x="6030913" y="6400801"/>
            <a:ext cx="838200" cy="461665"/>
          </a:xfrm>
          <a:prstGeom prst="rect">
            <a:avLst/>
          </a:prstGeom>
          <a:noFill/>
        </p:spPr>
        <p:txBody>
          <a:bodyPr wrap="square" rtlCol="0">
            <a:spAutoFit/>
          </a:bodyPr>
          <a:lstStyle/>
          <a:p>
            <a:pPr algn="ctr"/>
            <a:r>
              <a:rPr lang="en-US" sz="2400" dirty="0"/>
              <a:t> </a:t>
            </a:r>
            <a:r>
              <a:rPr lang="en-US" sz="2400" b="1" i="1" dirty="0"/>
              <a:t>δ</a:t>
            </a:r>
            <a:r>
              <a:rPr lang="en-US" sz="2400" dirty="0"/>
              <a:t>/2</a:t>
            </a:r>
            <a:r>
              <a:rPr lang="en-US" sz="2400" i="1" dirty="0"/>
              <a:t> </a:t>
            </a:r>
            <a:endParaRPr lang="en-US" sz="2400" b="1" i="1" dirty="0"/>
          </a:p>
        </p:txBody>
      </p:sp>
      <p:cxnSp>
        <p:nvCxnSpPr>
          <p:cNvPr id="78" name="Straight Connector 77"/>
          <p:cNvCxnSpPr/>
          <p:nvPr/>
        </p:nvCxnSpPr>
        <p:spPr>
          <a:xfrm>
            <a:off x="5333999" y="2002209"/>
            <a:ext cx="646757" cy="0"/>
          </a:xfrm>
          <a:prstGeom prst="line">
            <a:avLst/>
          </a:prstGeom>
          <a:ln w="3810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5181600" y="1468810"/>
            <a:ext cx="838200" cy="584775"/>
          </a:xfrm>
          <a:prstGeom prst="rect">
            <a:avLst/>
          </a:prstGeom>
          <a:noFill/>
        </p:spPr>
        <p:txBody>
          <a:bodyPr wrap="square" rtlCol="0">
            <a:spAutoFit/>
          </a:bodyPr>
          <a:lstStyle/>
          <a:p>
            <a:pPr algn="ctr"/>
            <a:r>
              <a:rPr lang="en-US" sz="3200" dirty="0"/>
              <a:t> </a:t>
            </a:r>
            <a:r>
              <a:rPr lang="en-US" sz="3200" b="1" i="1" dirty="0"/>
              <a:t>δ</a:t>
            </a:r>
            <a:r>
              <a:rPr lang="en-US" sz="3200" i="1" dirty="0"/>
              <a:t> </a:t>
            </a:r>
            <a:endParaRPr lang="en-US" sz="3200" b="1" i="1" dirty="0"/>
          </a:p>
        </p:txBody>
      </p:sp>
      <p:sp>
        <p:nvSpPr>
          <p:cNvPr id="45" name="Oval 44"/>
          <p:cNvSpPr/>
          <p:nvPr/>
        </p:nvSpPr>
        <p:spPr>
          <a:xfrm>
            <a:off x="9677400" y="4398073"/>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Oval 46"/>
          <p:cNvSpPr/>
          <p:nvPr/>
        </p:nvSpPr>
        <p:spPr>
          <a:xfrm>
            <a:off x="10130883" y="2667000"/>
            <a:ext cx="152400" cy="152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5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n-US" dirty="0"/>
                  <a:t>Pre-processing:</a:t>
                </a:r>
              </a:p>
              <a:p>
                <a:pPr lvl="1"/>
                <a:r>
                  <a:rPr lang="en-US" dirty="0"/>
                  <a:t>Sort the points by </a:t>
                </a:r>
                <a:r>
                  <a:rPr lang="en-US" b="1" i="1" dirty="0"/>
                  <a:t>x</a:t>
                </a:r>
                <a:r>
                  <a:rPr lang="en-US" dirty="0"/>
                  <a:t>: O(</a:t>
                </a:r>
                <a:r>
                  <a:rPr lang="en-US" b="1" i="1" dirty="0"/>
                  <a:t>n</a:t>
                </a:r>
                <a:r>
                  <a:rPr lang="en-US" dirty="0"/>
                  <a:t> log </a:t>
                </a:r>
                <a:r>
                  <a:rPr lang="en-US" b="1" i="1" dirty="0"/>
                  <a:t>n</a:t>
                </a:r>
                <a:r>
                  <a:rPr lang="en-US" dirty="0"/>
                  <a:t>)</a:t>
                </a:r>
              </a:p>
              <a:p>
                <a:pPr lvl="1"/>
                <a:r>
                  <a:rPr lang="en-US" dirty="0"/>
                  <a:t>Sort the points by </a:t>
                </a:r>
                <a:r>
                  <a:rPr lang="en-US" b="1" i="1" dirty="0"/>
                  <a:t>y</a:t>
                </a:r>
                <a:r>
                  <a:rPr lang="en-US" dirty="0"/>
                  <a:t>: O(</a:t>
                </a:r>
                <a:r>
                  <a:rPr lang="en-US" b="1" i="1" dirty="0"/>
                  <a:t>n</a:t>
                </a:r>
                <a:r>
                  <a:rPr lang="en-US" dirty="0"/>
                  <a:t> log </a:t>
                </a:r>
                <a:r>
                  <a:rPr lang="en-US" b="1" i="1" dirty="0"/>
                  <a:t>n</a:t>
                </a:r>
                <a:r>
                  <a:rPr lang="en-US" dirty="0"/>
                  <a:t>)</a:t>
                </a:r>
              </a:p>
              <a:p>
                <a:r>
                  <a:rPr lang="en-US" dirty="0"/>
                  <a:t>Recursion:</a:t>
                </a:r>
              </a:p>
              <a:p>
                <a:pPr lvl="1"/>
                <a:r>
                  <a:rPr lang="en-US" dirty="0"/>
                  <a:t>If there are three or fewer points, find the closest pair by comparing all pairs</a:t>
                </a:r>
              </a:p>
              <a:p>
                <a:pPr lvl="1"/>
                <a:r>
                  <a:rPr lang="en-US" dirty="0"/>
                  <a:t>Otherwise, divide into sets </a:t>
                </a:r>
                <a:r>
                  <a:rPr lang="en-US" b="1" i="1" dirty="0"/>
                  <a:t>Q</a:t>
                </a:r>
                <a:r>
                  <a:rPr lang="en-US" dirty="0"/>
                  <a:t> and </a:t>
                </a:r>
                <a:r>
                  <a:rPr lang="en-US" b="1" i="1" dirty="0"/>
                  <a:t>R</a:t>
                </a:r>
                <a:r>
                  <a:rPr lang="en-US" dirty="0"/>
                  <a:t>: O(</a:t>
                </a:r>
                <a:r>
                  <a:rPr lang="en-US" b="1" i="1" dirty="0"/>
                  <a:t>n</a:t>
                </a:r>
                <a:r>
                  <a:rPr lang="en-US" dirty="0"/>
                  <a:t>) time</a:t>
                </a:r>
              </a:p>
              <a:p>
                <a:pPr lvl="1"/>
                <a:r>
                  <a:rPr lang="en-US" dirty="0"/>
                  <a:t>Make lists </a:t>
                </a:r>
                <a:r>
                  <a:rPr lang="en-US" b="1" i="1" dirty="0" err="1"/>
                  <a:t>Q</a:t>
                </a:r>
                <a:r>
                  <a:rPr lang="en-US" b="1" i="1" baseline="-25000" dirty="0" err="1"/>
                  <a:t>x</a:t>
                </a:r>
                <a:r>
                  <a:rPr lang="en-US" dirty="0"/>
                  <a:t>, </a:t>
                </a:r>
                <a:r>
                  <a:rPr lang="en-US" b="1" i="1" dirty="0" err="1"/>
                  <a:t>Q</a:t>
                </a:r>
                <a:r>
                  <a:rPr lang="en-US" b="1" i="1" baseline="-25000" dirty="0" err="1"/>
                  <a:t>y</a:t>
                </a:r>
                <a:r>
                  <a:rPr lang="en-US" dirty="0"/>
                  <a:t>, </a:t>
                </a:r>
                <a:r>
                  <a:rPr lang="en-US" b="1" i="1" dirty="0"/>
                  <a:t>R</a:t>
                </a:r>
                <a:r>
                  <a:rPr lang="en-US" b="1" i="1" baseline="-25000" dirty="0"/>
                  <a:t>x</a:t>
                </a:r>
                <a:r>
                  <a:rPr lang="en-US" dirty="0"/>
                  <a:t>, and </a:t>
                </a:r>
                <a:r>
                  <a:rPr lang="en-US" b="1" i="1" dirty="0"/>
                  <a:t>R</a:t>
                </a:r>
                <a:r>
                  <a:rPr lang="en-US" b="1" i="1" baseline="-25000" dirty="0"/>
                  <a:t>y</a:t>
                </a:r>
                <a:r>
                  <a:rPr lang="en-US" dirty="0"/>
                  <a:t>, giving the points in </a:t>
                </a:r>
                <a:r>
                  <a:rPr lang="en-US" b="1" i="1" dirty="0"/>
                  <a:t>Q</a:t>
                </a:r>
                <a:r>
                  <a:rPr lang="en-US" dirty="0"/>
                  <a:t> and </a:t>
                </a:r>
                <a:r>
                  <a:rPr lang="en-US" b="1" i="1" dirty="0"/>
                  <a:t>R</a:t>
                </a:r>
                <a:r>
                  <a:rPr lang="en-US" dirty="0"/>
                  <a:t> sorted by </a:t>
                </a:r>
                <a:r>
                  <a:rPr lang="en-US" b="1" i="1" dirty="0"/>
                  <a:t>x</a:t>
                </a:r>
                <a:r>
                  <a:rPr lang="en-US" dirty="0"/>
                  <a:t> and </a:t>
                </a:r>
                <a:r>
                  <a:rPr lang="en-US" b="1" i="1" dirty="0"/>
                  <a:t>y</a:t>
                </a:r>
                <a:r>
                  <a:rPr lang="en-US" dirty="0"/>
                  <a:t>, respectively: O(</a:t>
                </a:r>
                <a:r>
                  <a:rPr lang="en-US" b="1" i="1" dirty="0"/>
                  <a:t>n</a:t>
                </a:r>
                <a:r>
                  <a:rPr lang="en-US" dirty="0"/>
                  <a:t>) time</a:t>
                </a:r>
              </a:p>
              <a:p>
                <a:pPr lvl="1"/>
                <a:r>
                  <a:rPr lang="en-US" dirty="0"/>
                  <a:t>Construct </a:t>
                </a:r>
                <a:r>
                  <a:rPr lang="en-US" b="1" i="1" dirty="0" err="1"/>
                  <a:t>S</a:t>
                </a:r>
                <a:r>
                  <a:rPr lang="en-US" b="1" i="1" baseline="-25000" dirty="0" err="1"/>
                  <a:t>y</a:t>
                </a:r>
                <a:r>
                  <a:rPr lang="en-US" dirty="0"/>
                  <a:t>: O(</a:t>
                </a:r>
                <a:r>
                  <a:rPr lang="en-US" b="1" i="1" dirty="0"/>
                  <a:t>n</a:t>
                </a:r>
                <a:r>
                  <a:rPr lang="en-US" dirty="0"/>
                  <a:t>) time</a:t>
                </a:r>
              </a:p>
              <a:p>
                <a:pPr lvl="1"/>
                <a:r>
                  <a:rPr lang="en-US" dirty="0"/>
                  <a:t>For every point in </a:t>
                </a:r>
                <a:r>
                  <a:rPr lang="en-US" b="1" i="1" dirty="0" err="1"/>
                  <a:t>S</a:t>
                </a:r>
                <a:r>
                  <a:rPr lang="en-US" b="1" i="1" baseline="-25000" dirty="0" err="1"/>
                  <a:t>y</a:t>
                </a:r>
                <a:r>
                  <a:rPr lang="en-US" dirty="0"/>
                  <a:t> (of which there can only be </a:t>
                </a:r>
                <a:r>
                  <a:rPr lang="en-US" b="1" i="1" dirty="0"/>
                  <a:t>n</a:t>
                </a:r>
                <a:r>
                  <a:rPr lang="en-US" dirty="0"/>
                  <a:t>), compute the distance to the next 15 points: O(</a:t>
                </a:r>
                <a:r>
                  <a:rPr lang="en-US" b="1" i="1" dirty="0"/>
                  <a:t>n</a:t>
                </a:r>
                <a:r>
                  <a:rPr lang="en-US" dirty="0"/>
                  <a:t>)</a:t>
                </a:r>
              </a:p>
              <a:p>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𝑇</m:t>
                    </m:r>
                    <m:d>
                      <m:dPr>
                        <m:ctrlPr>
                          <a:rPr lang="en-US" b="0" i="1" smtClean="0">
                            <a:latin typeface="Cambria Math" panose="02040503050406030204" pitchFamily="18" charset="0"/>
                            <a:ea typeface="Cambria Math" panose="02040503050406030204" pitchFamily="18" charset="0"/>
                          </a:rPr>
                        </m:ctrlPr>
                      </m:dPr>
                      <m:e>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𝑛</m:t>
                            </m:r>
                          </m:num>
                          <m:den>
                            <m:r>
                              <a:rPr lang="en-US" b="0" i="1" smtClean="0">
                                <a:latin typeface="Cambria Math" panose="02040503050406030204" pitchFamily="18" charset="0"/>
                                <a:ea typeface="Cambria Math" panose="02040503050406030204" pitchFamily="18" charset="0"/>
                              </a:rPr>
                              <m:t>2</m:t>
                            </m:r>
                          </m:den>
                        </m:f>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oMath>
                </a14:m>
                <a:r>
                  <a:rPr lang="en-US" dirty="0"/>
                  <a:t> which is </a:t>
                </a:r>
                <a14:m>
                  <m:oMath xmlns:m="http://schemas.openxmlformats.org/officeDocument/2006/math">
                    <m:r>
                      <a:rPr lang="en-US" b="0" i="1" smtClean="0">
                        <a:latin typeface="Cambria Math" panose="02040503050406030204" pitchFamily="18" charset="0"/>
                      </a:rPr>
                      <m:t>𝑂</m:t>
                    </m:r>
                    <m:r>
                      <a:rPr lang="en-US" b="0" i="1" smtClean="0">
                        <a:latin typeface="Cambria Math" panose="02040503050406030204" pitchFamily="18" charset="0"/>
                      </a:rPr>
                      <m:t>(</m:t>
                    </m:r>
                    <m:r>
                      <a:rPr lang="en-US" b="0" i="1" smtClean="0">
                        <a:latin typeface="Cambria Math" panose="02040503050406030204" pitchFamily="18" charset="0"/>
                      </a:rPr>
                      <m:t>𝑛</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𝑛</m:t>
                        </m:r>
                        <m:r>
                          <a:rPr lang="en-US" b="0" i="1" smtClean="0">
                            <a:latin typeface="Cambria Math" panose="02040503050406030204" pitchFamily="18" charset="0"/>
                          </a:rPr>
                          <m:t>)</m:t>
                        </m:r>
                      </m:e>
                    </m:func>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1713"/>
                </a:stretch>
              </a:blipFill>
            </p:spPr>
            <p:txBody>
              <a:bodyPr/>
              <a:lstStyle/>
              <a:p>
                <a:r>
                  <a:rPr lang="en-US">
                    <a:noFill/>
                  </a:rPr>
                  <a:t> </a:t>
                </a:r>
              </a:p>
            </p:txBody>
          </p:sp>
        </mc:Fallback>
      </mc:AlternateContent>
    </p:spTree>
    <p:extLst>
      <p:ext uri="{BB962C8B-B14F-4D97-AF65-F5344CB8AC3E}">
        <p14:creationId xmlns:p14="http://schemas.microsoft.com/office/powerpoint/2010/main" val="93789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Multiplication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696682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need a trick</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We want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r>
                          <a:rPr lang="en-US" i="1">
                            <a:latin typeface="Cambria Math" panose="02040503050406030204" pitchFamily="18" charset="0"/>
                            <a:ea typeface="Cambria Math" panose="02040503050406030204" pitchFamily="18" charset="0"/>
                          </a:rPr>
                          <m:t>𝑛</m:t>
                        </m:r>
                      </m:sup>
                    </m:sSup>
                    <m:r>
                      <a:rPr lang="en-US" i="1">
                        <a:latin typeface="Cambria Math" panose="02040503050406030204" pitchFamily="18" charset="0"/>
                        <a:ea typeface="Cambria Math" panose="02040503050406030204" pitchFamily="18" charset="0"/>
                      </a:rPr>
                      <m:t>+</m:t>
                    </m:r>
                    <m:d>
                      <m:dPr>
                        <m:ctrlPr>
                          <a:rPr lang="en-US" i="1">
                            <a:latin typeface="Cambria Math" panose="02040503050406030204" pitchFamily="18" charset="0"/>
                          </a:rPr>
                        </m:ctrlPr>
                      </m:dPr>
                      <m:e>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1</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1</m:t>
                            </m:r>
                          </m:sub>
                        </m:sSub>
                      </m:e>
                    </m:d>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sup>
                    </m:sSup>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0</m:t>
                        </m:r>
                      </m:sub>
                    </m:sSub>
                  </m:oMath>
                </a14:m>
                <a:endParaRPr lang="en-US" dirty="0"/>
              </a:p>
              <a:p>
                <a:r>
                  <a:rPr lang="en-US" dirty="0"/>
                  <a:t>What if we compute</a:t>
                </a:r>
              </a:p>
              <a:p>
                <a:pPr lvl="1"/>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0</m:t>
                            </m:r>
                          </m:sub>
                        </m:sSub>
                      </m:e>
                    </m:d>
                    <m:r>
                      <a:rPr lang="en-US" b="0" i="1" smtClean="0">
                        <a:latin typeface="Cambria Math" panose="02040503050406030204" pitchFamily="18" charset="0"/>
                        <a:ea typeface="Cambria Math" panose="02040503050406030204" pitchFamily="18" charset="0"/>
                      </a:rPr>
                      <m:t>∙</m:t>
                    </m:r>
                    <m:d>
                      <m:dPr>
                        <m:ctrlPr>
                          <a:rPr lang="en-US" i="1" smtClean="0">
                            <a:latin typeface="Cambria Math" panose="02040503050406030204" pitchFamily="18" charset="0"/>
                          </a:rPr>
                        </m:ctrlPr>
                      </m:dPr>
                      <m:e>
                        <m:sSub>
                          <m:sSubPr>
                            <m:ctrlPr>
                              <a:rPr lang="en-US" i="1">
                                <a:latin typeface="Cambria Math" panose="02040503050406030204" pitchFamily="18" charset="0"/>
                              </a:rPr>
                            </m:ctrlPr>
                          </m:sSubPr>
                          <m:e>
                            <m:r>
                              <a:rPr lang="en-US" b="0" i="1" smtClean="0">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𝑦</m:t>
                            </m:r>
                          </m:e>
                          <m:sub>
                            <m:r>
                              <a:rPr lang="en-US" i="1">
                                <a:latin typeface="Cambria Math" panose="02040503050406030204" pitchFamily="18" charset="0"/>
                              </a:rPr>
                              <m:t>0</m:t>
                            </m:r>
                          </m:sub>
                        </m:sSub>
                      </m:e>
                    </m:d>
                  </m:oMath>
                </a14:m>
                <a:endParaRPr lang="en-US"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0</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b="0" i="1" smtClean="0">
                              <a:latin typeface="Cambria Math" panose="02040503050406030204" pitchFamily="18" charset="0"/>
                            </a:rPr>
                            <m:t>0</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0</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b="0" i="1" smtClean="0">
                              <a:latin typeface="Cambria Math" panose="02040503050406030204" pitchFamily="18" charset="0"/>
                            </a:rPr>
                            <m:t>0</m:t>
                          </m:r>
                        </m:sub>
                      </m:sSub>
                    </m:oMath>
                  </m:oMathPara>
                </a14:m>
                <a:endParaRPr lang="en-US" dirty="0"/>
              </a:p>
              <a:p>
                <a:pPr lvl="1"/>
                <a14:m>
                  <m:oMath xmlns:m="http://schemas.openxmlformats.org/officeDocument/2006/math">
                    <m:r>
                      <a:rPr lang="en-US" b="0" i="1" smtClean="0">
                        <a:latin typeface="Cambria Math" panose="02040503050406030204" pitchFamily="18" charset="0"/>
                      </a:rPr>
                      <m:t>𝑏</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oMath>
                </a14:m>
                <a:endParaRPr lang="en-US" dirty="0"/>
              </a:p>
              <a:p>
                <a:pPr lvl="1"/>
                <a14:m>
                  <m:oMath xmlns:m="http://schemas.openxmlformats.org/officeDocument/2006/math">
                    <m:r>
                      <a:rPr lang="en-US" b="0" i="1" smtClean="0">
                        <a:latin typeface="Cambria Math" panose="02040503050406030204" pitchFamily="18" charset="0"/>
                      </a:rPr>
                      <m:t>𝑐</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0</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b="0" i="1" smtClean="0">
                            <a:latin typeface="Cambria Math" panose="02040503050406030204" pitchFamily="18" charset="0"/>
                          </a:rPr>
                          <m:t>0</m:t>
                        </m:r>
                      </m:sub>
                    </m:sSub>
                  </m:oMath>
                </a14:m>
                <a:endParaRPr lang="en-US" dirty="0"/>
              </a:p>
              <a:p>
                <a:r>
                  <a:rPr lang="en-US" dirty="0"/>
                  <a:t>Then, </a:t>
                </a:r>
                <a14:m>
                  <m:oMath xmlns:m="http://schemas.openxmlformats.org/officeDocument/2006/math">
                    <m:r>
                      <a:rPr lang="en-US" b="0" i="1" smtClean="0">
                        <a:latin typeface="Cambria Math" panose="02040503050406030204" pitchFamily="18" charset="0"/>
                      </a:rPr>
                      <m:t>𝑏</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2</m:t>
                        </m:r>
                      </m:e>
                      <m:sup>
                        <m:r>
                          <a:rPr lang="en-US" b="0" i="1" smtClean="0">
                            <a:latin typeface="Cambria Math" panose="02040503050406030204" pitchFamily="18" charset="0"/>
                            <a:ea typeface="Cambria Math" panose="02040503050406030204" pitchFamily="18" charset="0"/>
                          </a:rPr>
                          <m:t>𝑛</m:t>
                        </m:r>
                      </m:sup>
                    </m:sSup>
                    <m:r>
                      <a:rPr lang="en-US" b="0" i="1" smtClean="0">
                        <a:latin typeface="Cambria Math" panose="02040503050406030204" pitchFamily="18" charset="0"/>
                        <a:ea typeface="Cambria Math" panose="02040503050406030204" pitchFamily="18" charset="0"/>
                      </a:rPr>
                      <m:t>+</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𝑎</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𝑏</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m:t>
                        </m:r>
                      </m:e>
                    </m:d>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sup>
                    </m:s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m:t>
                    </m:r>
                    <m:r>
                      <a:rPr lang="en-US" b="0" i="1" smtClean="0">
                        <a:latin typeface="Cambria Math" panose="02040503050406030204" pitchFamily="18" charset="0"/>
                        <a:ea typeface="Cambria Math" panose="02040503050406030204" pitchFamily="18" charset="0"/>
                      </a:rPr>
                      <m:t>=</m:t>
                    </m:r>
                  </m:oMath>
                </a14:m>
                <a:endParaRPr lang="en-US" dirty="0"/>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r>
                          <a:rPr lang="en-US" i="1">
                            <a:latin typeface="Cambria Math" panose="02040503050406030204" pitchFamily="18" charset="0"/>
                            <a:ea typeface="Cambria Math" panose="02040503050406030204" pitchFamily="18" charset="0"/>
                          </a:rPr>
                          <m:t>𝑛</m:t>
                        </m:r>
                      </m:sup>
                    </m:sSup>
                    <m:r>
                      <a:rPr lang="en-US" i="1">
                        <a:latin typeface="Cambria Math" panose="02040503050406030204" pitchFamily="18" charset="0"/>
                        <a:ea typeface="Cambria Math" panose="02040503050406030204" pitchFamily="18" charset="0"/>
                      </a:rPr>
                      <m:t>+</m:t>
                    </m:r>
                    <m:d>
                      <m:dPr>
                        <m:ctrlPr>
                          <a:rPr lang="en-US" i="1">
                            <a:latin typeface="Cambria Math" panose="02040503050406030204" pitchFamily="18" charset="0"/>
                          </a:rPr>
                        </m:ctrlPr>
                      </m:dPr>
                      <m:e>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1</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1</m:t>
                            </m:r>
                          </m:sub>
                        </m:sSub>
                      </m:e>
                    </m:d>
                    <m:r>
                      <a:rPr lang="en-US" i="1">
                        <a:latin typeface="Cambria Math" panose="02040503050406030204" pitchFamily="18" charset="0"/>
                        <a:ea typeface="Cambria Math" panose="02040503050406030204" pitchFamily="18" charset="0"/>
                      </a:rPr>
                      <m:t>∙</m:t>
                    </m:r>
                    <m:sSup>
                      <m:sSupPr>
                        <m:ctrlPr>
                          <a:rPr lang="en-US" i="1">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2</m:t>
                        </m:r>
                      </m:e>
                      <m:sup>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𝑛</m:t>
                            </m:r>
                          </m:num>
                          <m:den>
                            <m:r>
                              <a:rPr lang="en-US" i="1">
                                <a:latin typeface="Cambria Math" panose="02040503050406030204" pitchFamily="18" charset="0"/>
                                <a:ea typeface="Cambria Math" panose="02040503050406030204" pitchFamily="18" charset="0"/>
                              </a:rPr>
                              <m:t>2</m:t>
                            </m:r>
                          </m:den>
                        </m:f>
                      </m:sup>
                    </m:sSup>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0</m:t>
                            </m:r>
                          </m:sub>
                        </m:sSub>
                        <m:r>
                          <a:rPr lang="en-US" i="1">
                            <a:latin typeface="Cambria Math" panose="02040503050406030204" pitchFamily="18" charset="0"/>
                            <a:ea typeface="Cambria Math" panose="02040503050406030204" pitchFamily="18" charset="0"/>
                          </a:rPr>
                          <m:t>𝑦</m:t>
                        </m:r>
                      </m:e>
                      <m:sub>
                        <m:r>
                          <a:rPr lang="en-US" i="1">
                            <a:latin typeface="Cambria Math" panose="02040503050406030204" pitchFamily="18" charset="0"/>
                            <a:ea typeface="Cambria Math" panose="02040503050406030204" pitchFamily="18" charset="0"/>
                          </a:rPr>
                          <m:t>0</m:t>
                        </m:r>
                      </m:sub>
                    </m:sSub>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54823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We do two additions before the multiplies: O(</a:t>
                </a:r>
                <a:r>
                  <a:rPr lang="en-US" b="1" i="1" dirty="0"/>
                  <a:t>n</a:t>
                </a:r>
                <a:r>
                  <a:rPr lang="en-US" dirty="0"/>
                  <a:t>)</a:t>
                </a:r>
              </a:p>
              <a:p>
                <a:r>
                  <a:rPr lang="en-US" dirty="0"/>
                  <a:t>We do three recursive multiplies of </a:t>
                </a:r>
                <a:r>
                  <a:rPr lang="en-US" b="1" i="1" dirty="0"/>
                  <a:t>n</a:t>
                </a:r>
                <a:r>
                  <a:rPr lang="en-US" dirty="0"/>
                  <a:t>/2-bit numbers</a:t>
                </a:r>
              </a:p>
              <a:p>
                <a:r>
                  <a:rPr lang="en-US" dirty="0"/>
                  <a:t>We do two additions and two subtractions after the multiplies: O(</a:t>
                </a:r>
                <a:r>
                  <a:rPr lang="en-US" b="1" i="1" dirty="0"/>
                  <a:t>n</a:t>
                </a:r>
                <a:r>
                  <a:rPr lang="en-US" dirty="0"/>
                  <a:t>)</a:t>
                </a:r>
              </a:p>
              <a:p>
                <a14:m>
                  <m:oMath xmlns:m="http://schemas.openxmlformats.org/officeDocument/2006/math">
                    <m:r>
                      <a:rPr lang="en-US" b="0" i="1" smtClean="0">
                        <a:latin typeface="Cambria Math" panose="02040503050406030204" pitchFamily="18" charset="0"/>
                      </a:rPr>
                      <m:t>𝑇</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e>
                    </m:d>
                    <m:r>
                      <a:rPr lang="en-US" b="0" i="1" smtClean="0">
                        <a:latin typeface="Cambria Math" panose="02040503050406030204" pitchFamily="18" charset="0"/>
                        <a:ea typeface="Cambria Math" panose="02040503050406030204" pitchFamily="18" charset="0"/>
                      </a:rPr>
                      <m:t>≤3</m:t>
                    </m:r>
                    <m:r>
                      <a:rPr lang="en-US" b="0" i="1" smtClean="0">
                        <a:latin typeface="Cambria Math" panose="02040503050406030204" pitchFamily="18" charset="0"/>
                        <a:ea typeface="Cambria Math" panose="02040503050406030204" pitchFamily="18" charset="0"/>
                      </a:rPr>
                      <m:t>𝑇</m:t>
                    </m:r>
                    <m:d>
                      <m:dPr>
                        <m:ctrlPr>
                          <a:rPr lang="en-US" b="0" i="1" smtClean="0">
                            <a:latin typeface="Cambria Math" panose="02040503050406030204" pitchFamily="18" charset="0"/>
                            <a:ea typeface="Cambria Math" panose="02040503050406030204" pitchFamily="18" charset="0"/>
                          </a:rPr>
                        </m:ctrlPr>
                      </m:dPr>
                      <m:e>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𝑛</m:t>
                            </m:r>
                          </m:num>
                          <m:den>
                            <m:r>
                              <a:rPr lang="en-US" b="0" i="1" smtClean="0">
                                <a:latin typeface="Cambria Math" panose="02040503050406030204" pitchFamily="18" charset="0"/>
                                <a:ea typeface="Cambria Math" panose="02040503050406030204" pitchFamily="18" charset="0"/>
                              </a:rPr>
                              <m:t>2</m:t>
                            </m:r>
                          </m:den>
                        </m:f>
                      </m:e>
                    </m:d>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𝑐𝑛</m:t>
                    </m:r>
                  </m:oMath>
                </a14:m>
                <a:endParaRPr lang="en-US" b="0" dirty="0">
                  <a:ea typeface="Cambria Math" panose="02040503050406030204" pitchFamily="18" charset="0"/>
                </a:endParaRPr>
              </a:p>
              <a:p>
                <a:r>
                  <a:rPr lang="en-US" dirty="0"/>
                  <a:t>Which is </a:t>
                </a:r>
                <a14:m>
                  <m:oMath xmlns:m="http://schemas.openxmlformats.org/officeDocument/2006/math">
                    <m:r>
                      <a:rPr lang="en-US" i="1">
                        <a:latin typeface="Cambria Math" panose="02040503050406030204" pitchFamily="18" charset="0"/>
                      </a:rPr>
                      <m:t>𝑂</m:t>
                    </m:r>
                    <m:d>
                      <m:dPr>
                        <m:ctrlPr>
                          <a:rPr lang="en-US" i="1">
                            <a:latin typeface="Cambria Math" panose="02040503050406030204" pitchFamily="18" charset="0"/>
                          </a:rPr>
                        </m:ctrlPr>
                      </m:dPr>
                      <m:e>
                        <m:sSup>
                          <m:sSupPr>
                            <m:ctrlPr>
                              <a:rPr lang="en-US" i="1">
                                <a:latin typeface="Cambria Math" panose="02040503050406030204" pitchFamily="18" charset="0"/>
                              </a:rPr>
                            </m:ctrlPr>
                          </m:sSupPr>
                          <m:e>
                            <m:r>
                              <a:rPr lang="en-US" i="1">
                                <a:latin typeface="Cambria Math" panose="02040503050406030204" pitchFamily="18" charset="0"/>
                              </a:rPr>
                              <m:t>𝑛</m:t>
                            </m:r>
                          </m:e>
                          <m:sup>
                            <m:func>
                              <m:funcPr>
                                <m:ctrlPr>
                                  <a:rPr lang="en-US" i="1">
                                    <a:latin typeface="Cambria Math" panose="02040503050406030204" pitchFamily="18" charset="0"/>
                                  </a:rPr>
                                </m:ctrlPr>
                              </m:funcPr>
                              <m:fName>
                                <m:sSub>
                                  <m:sSubPr>
                                    <m:ctrlPr>
                                      <a:rPr lang="en-US" i="1">
                                        <a:latin typeface="Cambria Math" panose="02040503050406030204" pitchFamily="18" charset="0"/>
                                      </a:rPr>
                                    </m:ctrlPr>
                                  </m:sSubPr>
                                  <m:e>
                                    <m:r>
                                      <m:rPr>
                                        <m:sty m:val="p"/>
                                      </m:rPr>
                                      <a:rPr lang="en-US">
                                        <a:latin typeface="Cambria Math" panose="02040503050406030204" pitchFamily="18" charset="0"/>
                                      </a:rPr>
                                      <m:t>log</m:t>
                                    </m:r>
                                  </m:e>
                                  <m:sub>
                                    <m:r>
                                      <a:rPr lang="en-US" i="1">
                                        <a:latin typeface="Cambria Math" panose="02040503050406030204" pitchFamily="18" charset="0"/>
                                      </a:rPr>
                                      <m:t>2</m:t>
                                    </m:r>
                                  </m:sub>
                                </m:sSub>
                              </m:fName>
                              <m:e>
                                <m:r>
                                  <a:rPr lang="en-US" b="0" i="1" smtClean="0">
                                    <a:latin typeface="Cambria Math" panose="02040503050406030204" pitchFamily="18" charset="0"/>
                                  </a:rPr>
                                  <m:t>3</m:t>
                                </m:r>
                              </m:e>
                            </m:func>
                          </m:sup>
                        </m:sSup>
                      </m:e>
                    </m:d>
                    <m:r>
                      <a:rPr lang="en-US"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𝑂</m:t>
                    </m:r>
                    <m:d>
                      <m:dPr>
                        <m:ctrlPr>
                          <a:rPr lang="en-US" i="1">
                            <a:latin typeface="Cambria Math" panose="02040503050406030204" pitchFamily="18" charset="0"/>
                          </a:rPr>
                        </m:ctrlPr>
                      </m:dPr>
                      <m:e>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b="0" i="1" smtClean="0">
                                <a:latin typeface="Cambria Math" panose="02040503050406030204" pitchFamily="18" charset="0"/>
                              </a:rPr>
                              <m:t>1.59</m:t>
                            </m:r>
                          </m:sup>
                        </m:sSup>
                      </m:e>
                    </m:d>
                  </m:oMath>
                </a14:m>
                <a:r>
                  <a:rPr lang="en-US" dirty="0"/>
                  <a:t>, which is better!</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120331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Master Theorem</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71509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lang="en-US" dirty="0"/>
              <a:t>Interval scheduling</a:t>
            </a:r>
          </a:p>
        </p:txBody>
      </p:sp>
      <p:sp>
        <p:nvSpPr>
          <p:cNvPr id="3" name="Content Placeholder 2"/>
          <p:cNvSpPr>
            <a:spLocks noGrp="1"/>
          </p:cNvSpPr>
          <p:nvPr>
            <p:ph idx="1"/>
          </p:nvPr>
        </p:nvSpPr>
        <p:spPr/>
        <p:txBody>
          <a:bodyPr/>
          <a:lstStyle/>
          <a:p>
            <a:r>
              <a:rPr lang="en-US" dirty="0"/>
              <a:t>In the interval scheduling problem, some resource (a phone, a motorcycle, a toilet) can only be used by one person at a time</a:t>
            </a:r>
          </a:p>
          <a:p>
            <a:r>
              <a:rPr lang="en-US" dirty="0"/>
              <a:t>People make requests to use the resource for a specific time interval [</a:t>
            </a:r>
            <a:r>
              <a:rPr lang="en-US" i="1" dirty="0"/>
              <a:t>s</a:t>
            </a:r>
            <a:r>
              <a:rPr lang="en-US" dirty="0"/>
              <a:t>, </a:t>
            </a:r>
            <a:r>
              <a:rPr lang="en-US" i="1" dirty="0"/>
              <a:t>f</a:t>
            </a:r>
            <a:r>
              <a:rPr lang="en-US" dirty="0"/>
              <a:t>]</a:t>
            </a:r>
          </a:p>
          <a:p>
            <a:r>
              <a:rPr lang="en-US" dirty="0"/>
              <a:t>The goal is to schedule as many uses as possible</a:t>
            </a:r>
          </a:p>
          <a:p>
            <a:r>
              <a:rPr lang="en-US" dirty="0"/>
              <a:t>There's no preference based on who or when the resource is used</a:t>
            </a:r>
          </a:p>
        </p:txBody>
      </p:sp>
    </p:spTree>
    <p:extLst>
      <p:ext uri="{BB962C8B-B14F-4D97-AF65-F5344CB8AC3E}">
        <p14:creationId xmlns:p14="http://schemas.microsoft.com/office/powerpoint/2010/main" val="2099844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 form of the Master Theorem</a:t>
            </a:r>
          </a:p>
        </p:txBody>
      </p:sp>
      <p:graphicFrame>
        <p:nvGraphicFramePr>
          <p:cNvPr id="10" name="Object 9"/>
          <p:cNvGraphicFramePr>
            <a:graphicFrameLocks noChangeAspect="1"/>
          </p:cNvGraphicFramePr>
          <p:nvPr/>
        </p:nvGraphicFramePr>
        <p:xfrm>
          <a:off x="1828801" y="4933122"/>
          <a:ext cx="8698753" cy="1607378"/>
        </p:xfrm>
        <a:graphic>
          <a:graphicData uri="http://schemas.openxmlformats.org/presentationml/2006/ole">
            <mc:AlternateContent xmlns:mc="http://schemas.openxmlformats.org/markup-compatibility/2006">
              <mc:Choice xmlns:v="urn:schemas-microsoft-com:vml" Requires="v">
                <p:oleObj spid="_x0000_s3081" name="Equation" r:id="rId3" imgW="2336760" imgH="431640" progId="Equation.3">
                  <p:embed/>
                </p:oleObj>
              </mc:Choice>
              <mc:Fallback>
                <p:oleObj name="Equation" r:id="rId3" imgW="2336760" imgH="431640" progId="Equation.3">
                  <p:embed/>
                  <p:pic>
                    <p:nvPicPr>
                      <p:cNvPr id="1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1" y="4933122"/>
                        <a:ext cx="8698753" cy="16073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ntent Placeholder 10"/>
          <p:cNvSpPr>
            <a:spLocks noGrp="1"/>
          </p:cNvSpPr>
          <p:nvPr>
            <p:ph idx="1"/>
          </p:nvPr>
        </p:nvSpPr>
        <p:spPr/>
        <p:txBody>
          <a:bodyPr/>
          <a:lstStyle/>
          <a:p>
            <a:r>
              <a:rPr lang="en-US" dirty="0"/>
              <a:t>For recursion that on a problem size </a:t>
            </a:r>
            <a:r>
              <a:rPr lang="en-US" b="1" i="1" dirty="0"/>
              <a:t>n</a:t>
            </a:r>
            <a:r>
              <a:rPr lang="en-US" dirty="0"/>
              <a:t> that:</a:t>
            </a:r>
          </a:p>
          <a:p>
            <a:pPr lvl="1"/>
            <a:r>
              <a:rPr lang="en-US" dirty="0"/>
              <a:t>Makes </a:t>
            </a:r>
            <a:r>
              <a:rPr lang="en-US" b="1" i="1" dirty="0"/>
              <a:t>a</a:t>
            </a:r>
            <a:r>
              <a:rPr lang="en-US" dirty="0"/>
              <a:t> recursive calls</a:t>
            </a:r>
          </a:p>
          <a:p>
            <a:pPr lvl="1"/>
            <a:r>
              <a:rPr lang="en-US" dirty="0"/>
              <a:t>Divides the total work by </a:t>
            </a:r>
            <a:r>
              <a:rPr lang="en-US" b="1" i="1" dirty="0"/>
              <a:t>b</a:t>
            </a:r>
            <a:r>
              <a:rPr lang="en-US" dirty="0"/>
              <a:t> for each recursive call</a:t>
            </a:r>
          </a:p>
          <a:p>
            <a:pPr lvl="1"/>
            <a:r>
              <a:rPr lang="en-US" dirty="0"/>
              <a:t>Does </a:t>
            </a:r>
            <a:r>
              <a:rPr lang="en-US" b="1" i="1" dirty="0"/>
              <a:t>f</a:t>
            </a:r>
            <a:r>
              <a:rPr lang="en-US" dirty="0"/>
              <a:t>(</a:t>
            </a:r>
            <a:r>
              <a:rPr lang="en-US" b="1" i="1" dirty="0"/>
              <a:t>n</a:t>
            </a:r>
            <a:r>
              <a:rPr lang="en-US" dirty="0"/>
              <a:t>) non-recursive work at each call </a:t>
            </a:r>
          </a:p>
          <a:p>
            <a:r>
              <a:rPr lang="en-US" dirty="0"/>
              <a:t>Its running time can be given in the following form, suitable for use in the Master Theorem:</a:t>
            </a:r>
          </a:p>
        </p:txBody>
      </p:sp>
    </p:spTree>
    <p:extLst>
      <p:ext uri="{BB962C8B-B14F-4D97-AF65-F5344CB8AC3E}">
        <p14:creationId xmlns:p14="http://schemas.microsoft.com/office/powerpoint/2010/main" val="25614211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a:t>
            </a:r>
          </a:p>
        </p:txBody>
      </p:sp>
      <mc:AlternateContent xmlns:mc="http://schemas.openxmlformats.org/markup-compatibility/2006" xmlns:a14="http://schemas.microsoft.com/office/drawing/2010/main">
        <mc:Choice Requires="a14">
          <p:sp>
            <p:nvSpPr>
              <p:cNvPr id="10" name="Content Placeholder 9"/>
              <p:cNvSpPr>
                <a:spLocks noGrp="1"/>
              </p:cNvSpPr>
              <p:nvPr>
                <p:ph idx="1"/>
              </p:nvPr>
            </p:nvSpPr>
            <p:spPr/>
            <p:txBody>
              <a:bodyPr/>
              <a:lstStyle/>
              <a:p>
                <a:r>
                  <a:rPr lang="en-US" sz="4000" dirty="0"/>
                  <a:t>If </a:t>
                </a:r>
                <a14:m>
                  <m:oMath xmlns:m="http://schemas.openxmlformats.org/officeDocument/2006/math">
                    <m:r>
                      <a:rPr lang="en-US" sz="4000" i="1">
                        <a:latin typeface="Cambria Math"/>
                      </a:rPr>
                      <m:t>𝑓</m:t>
                    </m:r>
                    <m:d>
                      <m:dPr>
                        <m:ctrlPr>
                          <a:rPr lang="en-US" sz="4000" i="1">
                            <a:latin typeface="Cambria Math" panose="02040503050406030204" pitchFamily="18" charset="0"/>
                          </a:rPr>
                        </m:ctrlPr>
                      </m:dPr>
                      <m:e>
                        <m:r>
                          <a:rPr lang="en-US" sz="4000" i="1">
                            <a:latin typeface="Cambria Math"/>
                          </a:rPr>
                          <m:t>𝑛</m:t>
                        </m:r>
                      </m:e>
                    </m:d>
                    <m:r>
                      <a:rPr lang="en-US" sz="4000">
                        <a:latin typeface="Cambria Math"/>
                      </a:rPr>
                      <m:t> </m:t>
                    </m:r>
                    <m:r>
                      <m:rPr>
                        <m:sty m:val="p"/>
                      </m:rPr>
                      <a:rPr lang="en-US" sz="4000">
                        <a:latin typeface="Cambria Math"/>
                      </a:rPr>
                      <m:t>is</m:t>
                    </m:r>
                    <m:r>
                      <a:rPr lang="en-US" sz="4000">
                        <a:latin typeface="Cambria Math"/>
                      </a:rPr>
                      <m:t> </m:t>
                    </m:r>
                    <m:r>
                      <m:rPr>
                        <m:sty m:val="p"/>
                      </m:rPr>
                      <a:rPr lang="en-US" sz="4000">
                        <a:latin typeface="Cambria Math"/>
                      </a:rPr>
                      <m:t>O</m:t>
                    </m:r>
                    <m:d>
                      <m:dPr>
                        <m:ctrlPr>
                          <a:rPr lang="en-US" sz="4000" i="1">
                            <a:latin typeface="Cambria Math" panose="02040503050406030204" pitchFamily="18" charset="0"/>
                          </a:rPr>
                        </m:ctrlPr>
                      </m:dPr>
                      <m:e>
                        <m:sSup>
                          <m:sSupPr>
                            <m:ctrlPr>
                              <a:rPr lang="en-US" sz="4000" i="1">
                                <a:latin typeface="Cambria Math" panose="02040503050406030204" pitchFamily="18" charset="0"/>
                              </a:rPr>
                            </m:ctrlPr>
                          </m:sSupPr>
                          <m:e>
                            <m:r>
                              <a:rPr lang="en-US" sz="4000" i="1">
                                <a:latin typeface="Cambria Math"/>
                              </a:rPr>
                              <m:t>𝑛</m:t>
                            </m:r>
                          </m:e>
                          <m:sup>
                            <m:func>
                              <m:funcPr>
                                <m:ctrlPr>
                                  <a:rPr lang="en-US" sz="4000" i="1">
                                    <a:latin typeface="Cambria Math" panose="02040503050406030204" pitchFamily="18" charset="0"/>
                                  </a:rPr>
                                </m:ctrlPr>
                              </m:funcPr>
                              <m:fName>
                                <m:sSub>
                                  <m:sSubPr>
                                    <m:ctrlPr>
                                      <a:rPr lang="en-US" sz="4000" i="1">
                                        <a:latin typeface="Cambria Math" panose="02040503050406030204" pitchFamily="18" charset="0"/>
                                      </a:rPr>
                                    </m:ctrlPr>
                                  </m:sSubPr>
                                  <m:e>
                                    <m:r>
                                      <m:rPr>
                                        <m:sty m:val="p"/>
                                      </m:rPr>
                                      <a:rPr lang="en-US" sz="4000">
                                        <a:latin typeface="Cambria Math"/>
                                      </a:rPr>
                                      <m:t>log</m:t>
                                    </m:r>
                                  </m:e>
                                  <m:sub>
                                    <m:r>
                                      <a:rPr lang="en-US" sz="4000" i="1">
                                        <a:latin typeface="Cambria Math"/>
                                      </a:rPr>
                                      <m:t>𝑏</m:t>
                                    </m:r>
                                  </m:sub>
                                </m:sSub>
                              </m:fName>
                              <m:e>
                                <m:r>
                                  <a:rPr lang="en-US" sz="4000" i="1">
                                    <a:latin typeface="Cambria Math"/>
                                  </a:rPr>
                                  <m:t>(</m:t>
                                </m:r>
                                <m:r>
                                  <a:rPr lang="en-US" sz="4000" i="1">
                                    <a:latin typeface="Cambria Math"/>
                                  </a:rPr>
                                  <m:t>𝑎</m:t>
                                </m:r>
                                <m:r>
                                  <a:rPr lang="en-US" sz="4000" i="1">
                                    <a:latin typeface="Cambria Math"/>
                                  </a:rPr>
                                  <m:t>)</m:t>
                                </m:r>
                              </m:e>
                            </m:func>
                            <m:r>
                              <a:rPr lang="en-US" sz="4000" i="1">
                                <a:latin typeface="Cambria Math"/>
                              </a:rPr>
                              <m:t>−</m:t>
                            </m:r>
                            <m:r>
                              <a:rPr lang="en-US" sz="4000" i="1">
                                <a:latin typeface="Cambria Math"/>
                                <a:ea typeface="Cambria Math"/>
                              </a:rPr>
                              <m:t>𝜖</m:t>
                            </m:r>
                          </m:sup>
                        </m:sSup>
                      </m:e>
                    </m:d>
                  </m:oMath>
                </a14:m>
                <a:r>
                  <a:rPr lang="en-US" sz="4000" dirty="0"/>
                  <a:t>            </a:t>
                </a:r>
              </a:p>
              <a:p>
                <a:pPr>
                  <a:buNone/>
                </a:pPr>
                <a:r>
                  <a:rPr lang="en-US" sz="4000" dirty="0"/>
                  <a:t>	for some constant </a:t>
                </a:r>
                <a14:m>
                  <m:oMath xmlns:m="http://schemas.openxmlformats.org/officeDocument/2006/math">
                    <m:r>
                      <a:rPr lang="el-GR" sz="4000" i="1" dirty="0">
                        <a:latin typeface="Cambria Math"/>
                        <a:ea typeface="Cambria Math"/>
                      </a:rPr>
                      <m:t>𝜖</m:t>
                    </m:r>
                    <m:r>
                      <a:rPr lang="en-US" sz="4000" i="1" dirty="0">
                        <a:latin typeface="Cambria Math"/>
                        <a:ea typeface="Cambria Math"/>
                      </a:rPr>
                      <m:t>&gt;0</m:t>
                    </m:r>
                  </m:oMath>
                </a14:m>
                <a:r>
                  <a:rPr lang="en-US" sz="4000" dirty="0"/>
                  <a:t>, then</a:t>
                </a:r>
              </a:p>
              <a:p>
                <a:pPr>
                  <a:buNone/>
                </a:pPr>
                <a14:m>
                  <m:oMathPara xmlns:m="http://schemas.openxmlformats.org/officeDocument/2006/math">
                    <m:oMathParaPr>
                      <m:jc m:val="centerGroup"/>
                    </m:oMathParaPr>
                    <m:oMath xmlns:m="http://schemas.openxmlformats.org/officeDocument/2006/math">
                      <m:r>
                        <a:rPr lang="en-US" sz="5400" i="1">
                          <a:latin typeface="Cambria Math"/>
                        </a:rPr>
                        <m:t>𝑇</m:t>
                      </m:r>
                      <m:d>
                        <m:dPr>
                          <m:ctrlPr>
                            <a:rPr lang="en-US" sz="5400" i="1">
                              <a:latin typeface="Cambria Math" panose="02040503050406030204" pitchFamily="18" charset="0"/>
                            </a:rPr>
                          </m:ctrlPr>
                        </m:dPr>
                        <m:e>
                          <m:r>
                            <a:rPr lang="en-US" sz="5400" i="1">
                              <a:latin typeface="Cambria Math"/>
                            </a:rPr>
                            <m:t>𝑛</m:t>
                          </m:r>
                        </m:e>
                      </m:d>
                      <m:r>
                        <m:rPr>
                          <m:nor/>
                        </m:rPr>
                        <a:rPr lang="en-US" sz="5400"/>
                        <m:t> </m:t>
                      </m:r>
                      <m:r>
                        <m:rPr>
                          <m:nor/>
                        </m:rPr>
                        <a:rPr lang="en-US" sz="5400"/>
                        <m:t>is</m:t>
                      </m:r>
                      <m:r>
                        <m:rPr>
                          <m:nor/>
                        </m:rPr>
                        <a:rPr lang="en-US" sz="5400"/>
                        <m:t> </m:t>
                      </m:r>
                      <m:r>
                        <m:rPr>
                          <m:sty m:val="p"/>
                        </m:rPr>
                        <a:rPr lang="el-GR" sz="5400" i="1">
                          <a:latin typeface="Cambria Math"/>
                          <a:ea typeface="Cambria Math"/>
                        </a:rPr>
                        <m:t>Θ</m:t>
                      </m:r>
                      <m:d>
                        <m:dPr>
                          <m:ctrlPr>
                            <a:rPr lang="el-GR" sz="5400" i="1">
                              <a:latin typeface="Cambria Math" panose="02040503050406030204" pitchFamily="18" charset="0"/>
                              <a:ea typeface="Cambria Math"/>
                            </a:rPr>
                          </m:ctrlPr>
                        </m:dPr>
                        <m:e>
                          <m:sSup>
                            <m:sSupPr>
                              <m:ctrlPr>
                                <a:rPr lang="en-US" sz="5400" i="1">
                                  <a:latin typeface="Cambria Math" panose="02040503050406030204" pitchFamily="18" charset="0"/>
                                </a:rPr>
                              </m:ctrlPr>
                            </m:sSupPr>
                            <m:e>
                              <m:r>
                                <a:rPr lang="en-US" sz="5400" i="1">
                                  <a:latin typeface="Cambria Math"/>
                                </a:rPr>
                                <m:t>𝑛</m:t>
                              </m:r>
                            </m:e>
                            <m:sup>
                              <m:func>
                                <m:funcPr>
                                  <m:ctrlPr>
                                    <a:rPr lang="en-US" sz="5400" i="1">
                                      <a:latin typeface="Cambria Math" panose="02040503050406030204" pitchFamily="18" charset="0"/>
                                    </a:rPr>
                                  </m:ctrlPr>
                                </m:funcPr>
                                <m:fName>
                                  <m:sSub>
                                    <m:sSubPr>
                                      <m:ctrlPr>
                                        <a:rPr lang="en-US" sz="5400" i="1">
                                          <a:latin typeface="Cambria Math" panose="02040503050406030204" pitchFamily="18" charset="0"/>
                                        </a:rPr>
                                      </m:ctrlPr>
                                    </m:sSubPr>
                                    <m:e>
                                      <m:r>
                                        <m:rPr>
                                          <m:sty m:val="p"/>
                                        </m:rPr>
                                        <a:rPr lang="en-US" sz="5400">
                                          <a:latin typeface="Cambria Math"/>
                                        </a:rPr>
                                        <m:t>log</m:t>
                                      </m:r>
                                    </m:e>
                                    <m:sub>
                                      <m:r>
                                        <a:rPr lang="en-US" sz="5400" i="1">
                                          <a:latin typeface="Cambria Math"/>
                                        </a:rPr>
                                        <m:t>𝑏</m:t>
                                      </m:r>
                                    </m:sub>
                                  </m:sSub>
                                </m:fName>
                                <m:e>
                                  <m:r>
                                    <a:rPr lang="en-US" sz="5400" i="1">
                                      <a:latin typeface="Cambria Math"/>
                                    </a:rPr>
                                    <m:t>(</m:t>
                                  </m:r>
                                  <m:r>
                                    <a:rPr lang="en-US" sz="5400" i="1">
                                      <a:latin typeface="Cambria Math"/>
                                    </a:rPr>
                                    <m:t>𝑎</m:t>
                                  </m:r>
                                  <m:r>
                                    <a:rPr lang="en-US" sz="5400" i="1">
                                      <a:latin typeface="Cambria Math"/>
                                    </a:rPr>
                                    <m:t>)</m:t>
                                  </m:r>
                                </m:e>
                              </m:func>
                            </m:sup>
                          </m:sSup>
                        </m:e>
                      </m:d>
                    </m:oMath>
                  </m:oMathPara>
                </a14:m>
                <a:endParaRPr lang="en-US" sz="5400" dirty="0"/>
              </a:p>
            </p:txBody>
          </p:sp>
        </mc:Choice>
        <mc:Fallback xmlns="">
          <p:sp>
            <p:nvSpPr>
              <p:cNvPr id="10" name="Content Placeholder 9"/>
              <p:cNvSpPr>
                <a:spLocks noGrp="1" noRot="1" noChangeAspect="1" noMove="1" noResize="1" noEditPoints="1" noAdjustHandles="1" noChangeArrowheads="1" noChangeShapeType="1" noTextEdit="1"/>
              </p:cNvSpPr>
              <p:nvPr>
                <p:ph idx="1"/>
              </p:nvPr>
            </p:nvSpPr>
            <p:spPr>
              <a:blipFill rotWithShape="1">
                <a:blip r:embed="rId2"/>
                <a:stretch>
                  <a:fillRect l="-519" t="-264"/>
                </a:stretch>
              </a:blipFill>
            </p:spPr>
            <p:txBody>
              <a:bodyPr/>
              <a:lstStyle/>
              <a:p>
                <a:r>
                  <a:rPr lang="en-US">
                    <a:noFill/>
                  </a:rPr>
                  <a:t> </a:t>
                </a:r>
              </a:p>
            </p:txBody>
          </p:sp>
        </mc:Fallback>
      </mc:AlternateContent>
    </p:spTree>
    <p:extLst>
      <p:ext uri="{BB962C8B-B14F-4D97-AF65-F5344CB8AC3E}">
        <p14:creationId xmlns:p14="http://schemas.microsoft.com/office/powerpoint/2010/main" val="4578083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a:t>
            </a:r>
          </a:p>
        </p:txBody>
      </p:sp>
      <mc:AlternateContent xmlns:mc="http://schemas.openxmlformats.org/markup-compatibility/2006" xmlns:a14="http://schemas.microsoft.com/office/drawing/2010/main">
        <mc:Choice Requires="a14">
          <p:sp>
            <p:nvSpPr>
              <p:cNvPr id="10" name="Content Placeholder 9"/>
              <p:cNvSpPr>
                <a:spLocks noGrp="1"/>
              </p:cNvSpPr>
              <p:nvPr>
                <p:ph idx="1"/>
              </p:nvPr>
            </p:nvSpPr>
            <p:spPr/>
            <p:txBody>
              <a:bodyPr/>
              <a:lstStyle/>
              <a:p>
                <a:r>
                  <a:rPr lang="en-US" sz="4000" dirty="0"/>
                  <a:t>If </a:t>
                </a:r>
                <a14:m>
                  <m:oMath xmlns:m="http://schemas.openxmlformats.org/officeDocument/2006/math">
                    <m:r>
                      <a:rPr lang="en-US" sz="4000" i="1">
                        <a:latin typeface="Cambria Math"/>
                      </a:rPr>
                      <m:t>𝑓</m:t>
                    </m:r>
                    <m:d>
                      <m:dPr>
                        <m:ctrlPr>
                          <a:rPr lang="en-US" sz="4000" i="1">
                            <a:latin typeface="Cambria Math" panose="02040503050406030204" pitchFamily="18" charset="0"/>
                          </a:rPr>
                        </m:ctrlPr>
                      </m:dPr>
                      <m:e>
                        <m:r>
                          <a:rPr lang="en-US" sz="4000" i="1">
                            <a:latin typeface="Cambria Math"/>
                          </a:rPr>
                          <m:t>𝑛</m:t>
                        </m:r>
                      </m:e>
                    </m:d>
                    <m:r>
                      <a:rPr lang="en-US" sz="4000" i="1">
                        <a:latin typeface="Cambria Math"/>
                      </a:rPr>
                      <m:t> </m:t>
                    </m:r>
                    <m:r>
                      <m:rPr>
                        <m:sty m:val="p"/>
                      </m:rPr>
                      <a:rPr lang="en-US" sz="4000">
                        <a:latin typeface="Cambria Math"/>
                      </a:rPr>
                      <m:t>is</m:t>
                    </m:r>
                    <m:r>
                      <a:rPr lang="en-US" sz="4000" i="1">
                        <a:latin typeface="Cambria Math"/>
                      </a:rPr>
                      <m:t> </m:t>
                    </m:r>
                    <m:r>
                      <m:rPr>
                        <m:sty m:val="p"/>
                      </m:rPr>
                      <a:rPr lang="el-GR" sz="4000" i="1">
                        <a:latin typeface="Cambria Math"/>
                        <a:ea typeface="Cambria Math"/>
                      </a:rPr>
                      <m:t>Θ</m:t>
                    </m:r>
                    <m:d>
                      <m:dPr>
                        <m:ctrlPr>
                          <a:rPr lang="en-US" sz="4000" i="1">
                            <a:latin typeface="Cambria Math" panose="02040503050406030204" pitchFamily="18" charset="0"/>
                          </a:rPr>
                        </m:ctrlPr>
                      </m:dPr>
                      <m:e>
                        <m:sSup>
                          <m:sSupPr>
                            <m:ctrlPr>
                              <a:rPr lang="en-US" sz="4000" i="1">
                                <a:latin typeface="Cambria Math" panose="02040503050406030204" pitchFamily="18" charset="0"/>
                              </a:rPr>
                            </m:ctrlPr>
                          </m:sSupPr>
                          <m:e>
                            <m:r>
                              <a:rPr lang="en-US" sz="4000" i="1">
                                <a:latin typeface="Cambria Math"/>
                              </a:rPr>
                              <m:t>𝑛</m:t>
                            </m:r>
                          </m:e>
                          <m:sup>
                            <m:func>
                              <m:funcPr>
                                <m:ctrlPr>
                                  <a:rPr lang="en-US" sz="4000" i="1">
                                    <a:latin typeface="Cambria Math" panose="02040503050406030204" pitchFamily="18" charset="0"/>
                                  </a:rPr>
                                </m:ctrlPr>
                              </m:funcPr>
                              <m:fName>
                                <m:sSub>
                                  <m:sSubPr>
                                    <m:ctrlPr>
                                      <a:rPr lang="en-US" sz="4000" i="1">
                                        <a:latin typeface="Cambria Math" panose="02040503050406030204" pitchFamily="18" charset="0"/>
                                      </a:rPr>
                                    </m:ctrlPr>
                                  </m:sSubPr>
                                  <m:e>
                                    <m:r>
                                      <m:rPr>
                                        <m:sty m:val="p"/>
                                      </m:rPr>
                                      <a:rPr lang="en-US" sz="4000">
                                        <a:latin typeface="Cambria Math"/>
                                      </a:rPr>
                                      <m:t>log</m:t>
                                    </m:r>
                                  </m:e>
                                  <m:sub>
                                    <m:r>
                                      <a:rPr lang="en-US" sz="4000" i="1">
                                        <a:latin typeface="Cambria Math"/>
                                      </a:rPr>
                                      <m:t>𝑏</m:t>
                                    </m:r>
                                  </m:sub>
                                </m:sSub>
                              </m:fName>
                              <m:e>
                                <m:r>
                                  <a:rPr lang="en-US" sz="4000" i="1">
                                    <a:latin typeface="Cambria Math"/>
                                  </a:rPr>
                                  <m:t>(</m:t>
                                </m:r>
                                <m:r>
                                  <a:rPr lang="en-US" sz="4000" i="1">
                                    <a:latin typeface="Cambria Math"/>
                                  </a:rPr>
                                  <m:t>𝑎</m:t>
                                </m:r>
                                <m:r>
                                  <a:rPr lang="en-US" sz="4000" i="1">
                                    <a:latin typeface="Cambria Math"/>
                                  </a:rPr>
                                  <m:t>)</m:t>
                                </m:r>
                              </m:e>
                            </m:func>
                          </m:sup>
                        </m:sSup>
                        <m:func>
                          <m:funcPr>
                            <m:ctrlPr>
                              <a:rPr lang="en-US" sz="4000" i="1">
                                <a:latin typeface="Cambria Math" panose="02040503050406030204" pitchFamily="18" charset="0"/>
                                <a:ea typeface="Cambria Math"/>
                              </a:rPr>
                            </m:ctrlPr>
                          </m:funcPr>
                          <m:fName>
                            <m:sSup>
                              <m:sSupPr>
                                <m:ctrlPr>
                                  <a:rPr lang="en-US" sz="4000" i="1">
                                    <a:latin typeface="Cambria Math" panose="02040503050406030204" pitchFamily="18" charset="0"/>
                                    <a:ea typeface="Cambria Math"/>
                                  </a:rPr>
                                </m:ctrlPr>
                              </m:sSupPr>
                              <m:e>
                                <m:r>
                                  <m:rPr>
                                    <m:sty m:val="p"/>
                                  </m:rPr>
                                  <a:rPr lang="en-US" sz="4000">
                                    <a:latin typeface="Cambria Math"/>
                                    <a:ea typeface="Cambria Math"/>
                                  </a:rPr>
                                  <m:t>log</m:t>
                                </m:r>
                              </m:e>
                              <m:sup>
                                <m:r>
                                  <a:rPr lang="en-US" sz="4000" i="1">
                                    <a:latin typeface="Cambria Math"/>
                                    <a:ea typeface="Cambria Math"/>
                                  </a:rPr>
                                  <m:t>𝑘</m:t>
                                </m:r>
                              </m:sup>
                            </m:sSup>
                          </m:fName>
                          <m:e>
                            <m:r>
                              <a:rPr lang="en-US" sz="4000" i="1">
                                <a:latin typeface="Cambria Math"/>
                                <a:ea typeface="Cambria Math"/>
                              </a:rPr>
                              <m:t>𝑛</m:t>
                            </m:r>
                          </m:e>
                        </m:func>
                      </m:e>
                    </m:d>
                  </m:oMath>
                </a14:m>
                <a:r>
                  <a:rPr lang="en-US" sz="4000" dirty="0"/>
                  <a:t>            </a:t>
                </a:r>
              </a:p>
              <a:p>
                <a:pPr>
                  <a:buNone/>
                </a:pPr>
                <a:r>
                  <a:rPr lang="en-US" sz="4000" dirty="0"/>
                  <a:t>	for some constant </a:t>
                </a:r>
                <a14:m>
                  <m:oMath xmlns:m="http://schemas.openxmlformats.org/officeDocument/2006/math">
                    <m:r>
                      <a:rPr lang="en-US" sz="4000" i="1" dirty="0">
                        <a:latin typeface="Cambria Math"/>
                        <a:ea typeface="Cambria Math"/>
                      </a:rPr>
                      <m:t>𝑘</m:t>
                    </m:r>
                    <m:r>
                      <a:rPr lang="en-US" sz="4000" i="1" dirty="0">
                        <a:latin typeface="Cambria Math"/>
                        <a:ea typeface="Cambria Math"/>
                      </a:rPr>
                      <m:t>≥</m:t>
                    </m:r>
                    <m:r>
                      <a:rPr lang="en-US" sz="4000" dirty="0">
                        <a:latin typeface="Cambria Math"/>
                        <a:ea typeface="Cambria Math"/>
                      </a:rPr>
                      <m:t>0</m:t>
                    </m:r>
                  </m:oMath>
                </a14:m>
                <a:r>
                  <a:rPr lang="en-US" sz="4000" dirty="0"/>
                  <a:t>, then</a:t>
                </a:r>
              </a:p>
              <a:p>
                <a:pPr>
                  <a:buNone/>
                </a:pPr>
                <a14:m>
                  <m:oMathPara xmlns:m="http://schemas.openxmlformats.org/officeDocument/2006/math">
                    <m:oMathParaPr>
                      <m:jc m:val="center"/>
                    </m:oMathParaPr>
                    <m:oMath xmlns:m="http://schemas.openxmlformats.org/officeDocument/2006/math">
                      <m:r>
                        <a:rPr lang="en-US" sz="6000" i="1">
                          <a:latin typeface="Cambria Math"/>
                        </a:rPr>
                        <m:t>𝑇</m:t>
                      </m:r>
                      <m:d>
                        <m:dPr>
                          <m:ctrlPr>
                            <a:rPr lang="en-US" sz="6000" i="1">
                              <a:latin typeface="Cambria Math" panose="02040503050406030204" pitchFamily="18" charset="0"/>
                            </a:rPr>
                          </m:ctrlPr>
                        </m:dPr>
                        <m:e>
                          <m:r>
                            <a:rPr lang="en-US" sz="6000" i="1">
                              <a:latin typeface="Cambria Math"/>
                            </a:rPr>
                            <m:t>𝑛</m:t>
                          </m:r>
                        </m:e>
                      </m:d>
                      <m:r>
                        <m:rPr>
                          <m:nor/>
                        </m:rPr>
                        <a:rPr lang="en-US" sz="6000"/>
                        <m:t> </m:t>
                      </m:r>
                      <m:r>
                        <m:rPr>
                          <m:nor/>
                        </m:rPr>
                        <a:rPr lang="en-US" sz="6000"/>
                        <m:t>is</m:t>
                      </m:r>
                      <m:r>
                        <m:rPr>
                          <m:nor/>
                        </m:rPr>
                        <a:rPr lang="en-US" sz="6000"/>
                        <m:t> </m:t>
                      </m:r>
                      <m:r>
                        <m:rPr>
                          <m:sty m:val="p"/>
                        </m:rPr>
                        <a:rPr lang="el-GR" sz="6000" i="1">
                          <a:latin typeface="Cambria Math"/>
                          <a:ea typeface="Cambria Math"/>
                        </a:rPr>
                        <m:t>Θ</m:t>
                      </m:r>
                      <m:d>
                        <m:dPr>
                          <m:ctrlPr>
                            <a:rPr lang="el-GR" sz="6000" i="1">
                              <a:latin typeface="Cambria Math" panose="02040503050406030204" pitchFamily="18" charset="0"/>
                              <a:ea typeface="Cambria Math"/>
                            </a:rPr>
                          </m:ctrlPr>
                        </m:dPr>
                        <m:e>
                          <m:sSup>
                            <m:sSupPr>
                              <m:ctrlPr>
                                <a:rPr lang="en-US" sz="4400" i="1">
                                  <a:latin typeface="Cambria Math" panose="02040503050406030204" pitchFamily="18" charset="0"/>
                                </a:rPr>
                              </m:ctrlPr>
                            </m:sSupPr>
                            <m:e>
                              <m:r>
                                <a:rPr lang="en-US" sz="4400" i="1">
                                  <a:latin typeface="Cambria Math"/>
                                </a:rPr>
                                <m:t>𝑛</m:t>
                              </m:r>
                            </m:e>
                            <m:sup>
                              <m:func>
                                <m:funcPr>
                                  <m:ctrlPr>
                                    <a:rPr lang="en-US" sz="4400" i="1">
                                      <a:latin typeface="Cambria Math" panose="02040503050406030204" pitchFamily="18" charset="0"/>
                                    </a:rPr>
                                  </m:ctrlPr>
                                </m:funcPr>
                                <m:fName>
                                  <m:sSub>
                                    <m:sSubPr>
                                      <m:ctrlPr>
                                        <a:rPr lang="en-US" sz="4400" i="1">
                                          <a:latin typeface="Cambria Math" panose="02040503050406030204" pitchFamily="18" charset="0"/>
                                        </a:rPr>
                                      </m:ctrlPr>
                                    </m:sSubPr>
                                    <m:e>
                                      <m:r>
                                        <m:rPr>
                                          <m:sty m:val="p"/>
                                        </m:rPr>
                                        <a:rPr lang="en-US" sz="4400">
                                          <a:latin typeface="Cambria Math"/>
                                        </a:rPr>
                                        <m:t>log</m:t>
                                      </m:r>
                                    </m:e>
                                    <m:sub>
                                      <m:r>
                                        <a:rPr lang="en-US" sz="4400" i="1">
                                          <a:latin typeface="Cambria Math"/>
                                        </a:rPr>
                                        <m:t>𝑏</m:t>
                                      </m:r>
                                    </m:sub>
                                  </m:sSub>
                                </m:fName>
                                <m:e>
                                  <m:r>
                                    <a:rPr lang="en-US" sz="4400" i="1">
                                      <a:latin typeface="Cambria Math"/>
                                    </a:rPr>
                                    <m:t>(</m:t>
                                  </m:r>
                                  <m:r>
                                    <a:rPr lang="en-US" sz="4400" i="1">
                                      <a:latin typeface="Cambria Math"/>
                                    </a:rPr>
                                    <m:t>𝑎</m:t>
                                  </m:r>
                                  <m:r>
                                    <a:rPr lang="en-US" sz="4400" i="1">
                                      <a:latin typeface="Cambria Math"/>
                                    </a:rPr>
                                    <m:t>)</m:t>
                                  </m:r>
                                </m:e>
                              </m:func>
                            </m:sup>
                          </m:sSup>
                          <m:func>
                            <m:funcPr>
                              <m:ctrlPr>
                                <a:rPr lang="en-US" sz="4400" i="1">
                                  <a:latin typeface="Cambria Math" panose="02040503050406030204" pitchFamily="18" charset="0"/>
                                  <a:ea typeface="Cambria Math"/>
                                </a:rPr>
                              </m:ctrlPr>
                            </m:funcPr>
                            <m:fName>
                              <m:sSup>
                                <m:sSupPr>
                                  <m:ctrlPr>
                                    <a:rPr lang="en-US" sz="4400" i="1">
                                      <a:latin typeface="Cambria Math" panose="02040503050406030204" pitchFamily="18" charset="0"/>
                                      <a:ea typeface="Cambria Math"/>
                                    </a:rPr>
                                  </m:ctrlPr>
                                </m:sSupPr>
                                <m:e>
                                  <m:r>
                                    <m:rPr>
                                      <m:sty m:val="p"/>
                                    </m:rPr>
                                    <a:rPr lang="en-US" sz="4400">
                                      <a:latin typeface="Cambria Math"/>
                                      <a:ea typeface="Cambria Math"/>
                                    </a:rPr>
                                    <m:t>log</m:t>
                                  </m:r>
                                </m:e>
                                <m:sup>
                                  <m:r>
                                    <a:rPr lang="en-US" sz="4400" i="1">
                                      <a:latin typeface="Cambria Math"/>
                                      <a:ea typeface="Cambria Math"/>
                                    </a:rPr>
                                    <m:t>𝑘</m:t>
                                  </m:r>
                                  <m:r>
                                    <a:rPr lang="en-US" sz="4400" i="1">
                                      <a:latin typeface="Cambria Math"/>
                                      <a:ea typeface="Cambria Math"/>
                                    </a:rPr>
                                    <m:t>+1</m:t>
                                  </m:r>
                                </m:sup>
                              </m:sSup>
                            </m:fName>
                            <m:e>
                              <m:r>
                                <a:rPr lang="en-US" sz="4400" i="1">
                                  <a:latin typeface="Cambria Math"/>
                                  <a:ea typeface="Cambria Math"/>
                                </a:rPr>
                                <m:t>𝑛</m:t>
                              </m:r>
                            </m:e>
                          </m:func>
                        </m:e>
                      </m:d>
                    </m:oMath>
                  </m:oMathPara>
                </a14:m>
                <a:endParaRPr lang="en-US" sz="4400" dirty="0"/>
              </a:p>
            </p:txBody>
          </p:sp>
        </mc:Choice>
        <mc:Fallback xmlns="">
          <p:sp>
            <p:nvSpPr>
              <p:cNvPr id="10" name="Content Placeholder 9"/>
              <p:cNvSpPr>
                <a:spLocks noGrp="1" noRot="1" noChangeAspect="1" noMove="1" noResize="1" noEditPoints="1" noAdjustHandles="1" noChangeArrowheads="1" noChangeShapeType="1" noTextEdit="1"/>
              </p:cNvSpPr>
              <p:nvPr>
                <p:ph idx="1"/>
              </p:nvPr>
            </p:nvSpPr>
            <p:spPr>
              <a:blipFill rotWithShape="1">
                <a:blip r:embed="rId2"/>
                <a:stretch>
                  <a:fillRect l="-519" t="-264"/>
                </a:stretch>
              </a:blipFill>
            </p:spPr>
            <p:txBody>
              <a:bodyPr/>
              <a:lstStyle/>
              <a:p>
                <a:r>
                  <a:rPr lang="en-US">
                    <a:noFill/>
                  </a:rPr>
                  <a:t> </a:t>
                </a:r>
              </a:p>
            </p:txBody>
          </p:sp>
        </mc:Fallback>
      </mc:AlternateContent>
    </p:spTree>
    <p:extLst>
      <p:ext uri="{BB962C8B-B14F-4D97-AF65-F5344CB8AC3E}">
        <p14:creationId xmlns:p14="http://schemas.microsoft.com/office/powerpoint/2010/main" val="3322400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3</a:t>
            </a:r>
          </a:p>
        </p:txBody>
      </p:sp>
      <mc:AlternateContent xmlns:mc="http://schemas.openxmlformats.org/markup-compatibility/2006" xmlns:a14="http://schemas.microsoft.com/office/drawing/2010/main">
        <mc:Choice Requires="a14">
          <p:sp>
            <p:nvSpPr>
              <p:cNvPr id="10" name="Content Placeholder 9"/>
              <p:cNvSpPr>
                <a:spLocks noGrp="1"/>
              </p:cNvSpPr>
              <p:nvPr>
                <p:ph idx="1"/>
              </p:nvPr>
            </p:nvSpPr>
            <p:spPr/>
            <p:txBody>
              <a:bodyPr>
                <a:normAutofit lnSpcReduction="10000"/>
              </a:bodyPr>
              <a:lstStyle/>
              <a:p>
                <a:r>
                  <a:rPr lang="en-US" sz="4000" dirty="0"/>
                  <a:t>If </a:t>
                </a:r>
                <a14:m>
                  <m:oMath xmlns:m="http://schemas.openxmlformats.org/officeDocument/2006/math">
                    <m:r>
                      <a:rPr lang="en-US" sz="4000" i="1">
                        <a:latin typeface="Cambria Math"/>
                      </a:rPr>
                      <m:t>𝑓</m:t>
                    </m:r>
                    <m:d>
                      <m:dPr>
                        <m:ctrlPr>
                          <a:rPr lang="en-US" sz="4000" i="1">
                            <a:latin typeface="Cambria Math" panose="02040503050406030204" pitchFamily="18" charset="0"/>
                          </a:rPr>
                        </m:ctrlPr>
                      </m:dPr>
                      <m:e>
                        <m:r>
                          <a:rPr lang="en-US" sz="4000" i="1">
                            <a:latin typeface="Cambria Math"/>
                          </a:rPr>
                          <m:t>𝑛</m:t>
                        </m:r>
                      </m:e>
                    </m:d>
                    <m:r>
                      <a:rPr lang="en-US" sz="4000" i="1">
                        <a:latin typeface="Cambria Math"/>
                      </a:rPr>
                      <m:t> </m:t>
                    </m:r>
                    <m:r>
                      <m:rPr>
                        <m:sty m:val="p"/>
                      </m:rPr>
                      <a:rPr lang="en-US" sz="4000">
                        <a:latin typeface="Cambria Math"/>
                      </a:rPr>
                      <m:t>is</m:t>
                    </m:r>
                    <m:r>
                      <a:rPr lang="en-US" sz="4000" i="1">
                        <a:latin typeface="Cambria Math"/>
                      </a:rPr>
                      <m:t> </m:t>
                    </m:r>
                    <m:r>
                      <m:rPr>
                        <m:sty m:val="p"/>
                      </m:rPr>
                      <a:rPr lang="el-GR" sz="4000" i="1">
                        <a:latin typeface="Cambria Math"/>
                        <a:ea typeface="Cambria Math"/>
                      </a:rPr>
                      <m:t>Ω</m:t>
                    </m:r>
                    <m:d>
                      <m:dPr>
                        <m:ctrlPr>
                          <a:rPr lang="en-US" sz="4000" i="1">
                            <a:latin typeface="Cambria Math" panose="02040503050406030204" pitchFamily="18" charset="0"/>
                          </a:rPr>
                        </m:ctrlPr>
                      </m:dPr>
                      <m:e>
                        <m:sSup>
                          <m:sSupPr>
                            <m:ctrlPr>
                              <a:rPr lang="en-US" sz="4000" i="1">
                                <a:latin typeface="Cambria Math" panose="02040503050406030204" pitchFamily="18" charset="0"/>
                              </a:rPr>
                            </m:ctrlPr>
                          </m:sSupPr>
                          <m:e>
                            <m:r>
                              <a:rPr lang="en-US" sz="4000" i="1">
                                <a:latin typeface="Cambria Math"/>
                              </a:rPr>
                              <m:t>𝑛</m:t>
                            </m:r>
                          </m:e>
                          <m:sup>
                            <m:func>
                              <m:funcPr>
                                <m:ctrlPr>
                                  <a:rPr lang="en-US" sz="4000" i="1">
                                    <a:latin typeface="Cambria Math" panose="02040503050406030204" pitchFamily="18" charset="0"/>
                                  </a:rPr>
                                </m:ctrlPr>
                              </m:funcPr>
                              <m:fName>
                                <m:sSub>
                                  <m:sSubPr>
                                    <m:ctrlPr>
                                      <a:rPr lang="en-US" sz="4000" i="1">
                                        <a:latin typeface="Cambria Math" panose="02040503050406030204" pitchFamily="18" charset="0"/>
                                      </a:rPr>
                                    </m:ctrlPr>
                                  </m:sSubPr>
                                  <m:e>
                                    <m:r>
                                      <m:rPr>
                                        <m:sty m:val="p"/>
                                      </m:rPr>
                                      <a:rPr lang="en-US" sz="4000">
                                        <a:latin typeface="Cambria Math"/>
                                      </a:rPr>
                                      <m:t>log</m:t>
                                    </m:r>
                                  </m:e>
                                  <m:sub>
                                    <m:r>
                                      <a:rPr lang="en-US" sz="4000" i="1">
                                        <a:latin typeface="Cambria Math"/>
                                      </a:rPr>
                                      <m:t>𝑏</m:t>
                                    </m:r>
                                  </m:sub>
                                </m:sSub>
                              </m:fName>
                              <m:e>
                                <m:r>
                                  <a:rPr lang="en-US" sz="4000" i="1">
                                    <a:latin typeface="Cambria Math"/>
                                  </a:rPr>
                                  <m:t>(</m:t>
                                </m:r>
                                <m:r>
                                  <a:rPr lang="en-US" sz="4000" i="1">
                                    <a:latin typeface="Cambria Math"/>
                                  </a:rPr>
                                  <m:t>𝑎</m:t>
                                </m:r>
                                <m:r>
                                  <a:rPr lang="en-US" sz="4000" i="1">
                                    <a:latin typeface="Cambria Math"/>
                                  </a:rPr>
                                  <m:t>)</m:t>
                                </m:r>
                              </m:e>
                            </m:func>
                            <m:r>
                              <a:rPr lang="en-US" sz="4000" i="1">
                                <a:latin typeface="Cambria Math"/>
                              </a:rPr>
                              <m:t>+</m:t>
                            </m:r>
                            <m:r>
                              <a:rPr lang="en-US" sz="4000" i="1">
                                <a:latin typeface="Cambria Math"/>
                                <a:ea typeface="Cambria Math"/>
                              </a:rPr>
                              <m:t>𝜖</m:t>
                            </m:r>
                          </m:sup>
                        </m:sSup>
                      </m:e>
                    </m:d>
                  </m:oMath>
                </a14:m>
                <a:r>
                  <a:rPr lang="en-US" sz="4000" dirty="0"/>
                  <a:t>              </a:t>
                </a:r>
              </a:p>
              <a:p>
                <a:pPr>
                  <a:buNone/>
                </a:pPr>
                <a:r>
                  <a:rPr lang="en-US" sz="4000" dirty="0"/>
                  <a:t>	for some constant </a:t>
                </a:r>
                <a14:m>
                  <m:oMath xmlns:m="http://schemas.openxmlformats.org/officeDocument/2006/math">
                    <m:r>
                      <a:rPr lang="el-GR" sz="4000" i="1" dirty="0">
                        <a:latin typeface="Cambria Math"/>
                        <a:ea typeface="Cambria Math"/>
                      </a:rPr>
                      <m:t>𝜖</m:t>
                    </m:r>
                    <m:r>
                      <a:rPr lang="en-US" sz="4000" i="1" dirty="0">
                        <a:latin typeface="Cambria Math"/>
                        <a:ea typeface="Cambria Math"/>
                      </a:rPr>
                      <m:t>&gt;0</m:t>
                    </m:r>
                  </m:oMath>
                </a14:m>
                <a:r>
                  <a:rPr lang="en-US" sz="4000" dirty="0"/>
                  <a:t>, and if</a:t>
                </a:r>
              </a:p>
              <a:p>
                <a:pPr>
                  <a:buNone/>
                </a:pPr>
                <a14:m>
                  <m:oMathPara xmlns:m="http://schemas.openxmlformats.org/officeDocument/2006/math">
                    <m:oMathParaPr>
                      <m:jc m:val="centerGroup"/>
                    </m:oMathParaPr>
                    <m:oMath xmlns:m="http://schemas.openxmlformats.org/officeDocument/2006/math">
                      <m:r>
                        <a:rPr lang="en-US" sz="4000" i="1">
                          <a:latin typeface="Cambria Math"/>
                        </a:rPr>
                        <m:t>𝑎𝑓</m:t>
                      </m:r>
                      <m:d>
                        <m:dPr>
                          <m:ctrlPr>
                            <a:rPr lang="en-US" sz="4000" i="1">
                              <a:latin typeface="Cambria Math" panose="02040503050406030204" pitchFamily="18" charset="0"/>
                            </a:rPr>
                          </m:ctrlPr>
                        </m:dPr>
                        <m:e>
                          <m:f>
                            <m:fPr>
                              <m:ctrlPr>
                                <a:rPr lang="en-US" sz="4000" i="1">
                                  <a:latin typeface="Cambria Math" panose="02040503050406030204" pitchFamily="18" charset="0"/>
                                </a:rPr>
                              </m:ctrlPr>
                            </m:fPr>
                            <m:num>
                              <m:r>
                                <a:rPr lang="en-US" sz="4000" i="1">
                                  <a:latin typeface="Cambria Math"/>
                                </a:rPr>
                                <m:t>𝑛</m:t>
                              </m:r>
                            </m:num>
                            <m:den>
                              <m:r>
                                <a:rPr lang="en-US" sz="4000" i="1">
                                  <a:latin typeface="Cambria Math"/>
                                </a:rPr>
                                <m:t>𝑏</m:t>
                              </m:r>
                            </m:den>
                          </m:f>
                        </m:e>
                      </m:d>
                      <m:r>
                        <a:rPr lang="en-US" sz="4000" i="1">
                          <a:latin typeface="Cambria Math"/>
                          <a:ea typeface="Cambria Math"/>
                        </a:rPr>
                        <m:t>≤</m:t>
                      </m:r>
                      <m:r>
                        <a:rPr lang="en-US" sz="4000" i="1">
                          <a:latin typeface="Cambria Math"/>
                          <a:ea typeface="Cambria Math"/>
                        </a:rPr>
                        <m:t>𝑐𝑓</m:t>
                      </m:r>
                      <m:r>
                        <a:rPr lang="en-US" sz="4000" i="1">
                          <a:latin typeface="Cambria Math"/>
                          <a:ea typeface="Cambria Math"/>
                        </a:rPr>
                        <m:t>(</m:t>
                      </m:r>
                      <m:r>
                        <a:rPr lang="en-US" sz="4000" i="1">
                          <a:latin typeface="Cambria Math"/>
                          <a:ea typeface="Cambria Math"/>
                        </a:rPr>
                        <m:t>𝑛</m:t>
                      </m:r>
                      <m:r>
                        <a:rPr lang="en-US" sz="4000" i="1">
                          <a:latin typeface="Cambria Math"/>
                          <a:ea typeface="Cambria Math"/>
                        </a:rPr>
                        <m:t>)</m:t>
                      </m:r>
                    </m:oMath>
                  </m:oMathPara>
                </a14:m>
                <a:endParaRPr lang="en-US" sz="4000" dirty="0"/>
              </a:p>
              <a:p>
                <a:pPr>
                  <a:buNone/>
                </a:pPr>
                <a:r>
                  <a:rPr lang="en-US" sz="4000" dirty="0"/>
                  <a:t>	for some constant </a:t>
                </a:r>
                <a14:m>
                  <m:oMath xmlns:m="http://schemas.openxmlformats.org/officeDocument/2006/math">
                    <m:r>
                      <a:rPr lang="en-US" sz="4000" i="1">
                        <a:latin typeface="Cambria Math"/>
                      </a:rPr>
                      <m:t>𝑐</m:t>
                    </m:r>
                    <m:r>
                      <a:rPr lang="en-US" sz="4000" i="1">
                        <a:latin typeface="Cambria Math"/>
                      </a:rPr>
                      <m:t>&lt;1</m:t>
                    </m:r>
                  </m:oMath>
                </a14:m>
                <a:r>
                  <a:rPr lang="en-US" sz="4000" dirty="0"/>
                  <a:t> and sufficiently large </a:t>
                </a:r>
                <a14:m>
                  <m:oMath xmlns:m="http://schemas.openxmlformats.org/officeDocument/2006/math">
                    <m:r>
                      <a:rPr lang="en-US" sz="4000" i="1" dirty="0">
                        <a:latin typeface="Cambria Math"/>
                      </a:rPr>
                      <m:t>𝑛</m:t>
                    </m:r>
                  </m:oMath>
                </a14:m>
                <a:r>
                  <a:rPr lang="en-US" sz="4000" dirty="0"/>
                  <a:t>, then</a:t>
                </a:r>
              </a:p>
              <a:p>
                <a:pPr>
                  <a:buNone/>
                </a:pPr>
                <a14:m>
                  <m:oMathPara xmlns:m="http://schemas.openxmlformats.org/officeDocument/2006/math">
                    <m:oMathParaPr>
                      <m:jc m:val="centerGroup"/>
                    </m:oMathParaPr>
                    <m:oMath xmlns:m="http://schemas.openxmlformats.org/officeDocument/2006/math">
                      <m:r>
                        <a:rPr lang="en-US" sz="6000" i="1">
                          <a:latin typeface="Cambria Math"/>
                        </a:rPr>
                        <m:t>𝑇</m:t>
                      </m:r>
                      <m:d>
                        <m:dPr>
                          <m:ctrlPr>
                            <a:rPr lang="en-US" sz="6000" i="1">
                              <a:latin typeface="Cambria Math" panose="02040503050406030204" pitchFamily="18" charset="0"/>
                            </a:rPr>
                          </m:ctrlPr>
                        </m:dPr>
                        <m:e>
                          <m:r>
                            <a:rPr lang="en-US" sz="6000" i="1">
                              <a:latin typeface="Cambria Math"/>
                            </a:rPr>
                            <m:t>𝑛</m:t>
                          </m:r>
                        </m:e>
                      </m:d>
                      <m:r>
                        <m:rPr>
                          <m:nor/>
                        </m:rPr>
                        <a:rPr lang="en-US" sz="6000">
                          <a:latin typeface="Cambria Math"/>
                        </a:rPr>
                        <m:t> </m:t>
                      </m:r>
                      <m:r>
                        <m:rPr>
                          <m:nor/>
                        </m:rPr>
                        <a:rPr lang="en-US" sz="6000"/>
                        <m:t>is</m:t>
                      </m:r>
                      <m:r>
                        <m:rPr>
                          <m:nor/>
                        </m:rPr>
                        <a:rPr lang="en-US" sz="6000">
                          <a:latin typeface="Cambria Math"/>
                        </a:rPr>
                        <m:t> </m:t>
                      </m:r>
                      <m:r>
                        <m:rPr>
                          <m:sty m:val="p"/>
                        </m:rPr>
                        <a:rPr lang="el-GR" sz="6000" i="1">
                          <a:latin typeface="Cambria Math"/>
                          <a:ea typeface="Cambria Math"/>
                        </a:rPr>
                        <m:t>Θ</m:t>
                      </m:r>
                      <m:d>
                        <m:dPr>
                          <m:ctrlPr>
                            <a:rPr lang="el-GR" sz="6000" i="1">
                              <a:latin typeface="Cambria Math" panose="02040503050406030204" pitchFamily="18" charset="0"/>
                              <a:ea typeface="Cambria Math"/>
                            </a:rPr>
                          </m:ctrlPr>
                        </m:dPr>
                        <m:e>
                          <m:r>
                            <a:rPr lang="en-US" sz="6000" i="1">
                              <a:latin typeface="Cambria Math"/>
                              <a:ea typeface="Cambria Math"/>
                            </a:rPr>
                            <m:t>𝑓</m:t>
                          </m:r>
                          <m:r>
                            <a:rPr lang="en-US" sz="6000" i="1">
                              <a:latin typeface="Cambria Math"/>
                              <a:ea typeface="Cambria Math"/>
                            </a:rPr>
                            <m:t>(</m:t>
                          </m:r>
                          <m:r>
                            <a:rPr lang="en-US" sz="6000" i="1">
                              <a:latin typeface="Cambria Math"/>
                              <a:ea typeface="Cambria Math"/>
                            </a:rPr>
                            <m:t>𝑛</m:t>
                          </m:r>
                          <m:r>
                            <a:rPr lang="en-US" sz="6000" i="1">
                              <a:latin typeface="Cambria Math"/>
                              <a:ea typeface="Cambria Math"/>
                            </a:rPr>
                            <m:t>)</m:t>
                          </m:r>
                        </m:e>
                      </m:d>
                    </m:oMath>
                  </m:oMathPara>
                </a14:m>
                <a:endParaRPr lang="en-US" sz="6000" dirty="0"/>
              </a:p>
              <a:p>
                <a:pPr>
                  <a:buNone/>
                </a:pPr>
                <a:endParaRPr lang="en-US" dirty="0"/>
              </a:p>
              <a:p>
                <a:pPr>
                  <a:buNone/>
                </a:pPr>
                <a:endParaRPr lang="en-US" dirty="0"/>
              </a:p>
            </p:txBody>
          </p:sp>
        </mc:Choice>
        <mc:Fallback xmlns="">
          <p:sp>
            <p:nvSpPr>
              <p:cNvPr id="10" name="Content Placeholder 9"/>
              <p:cNvSpPr>
                <a:spLocks noGrp="1" noRot="1" noChangeAspect="1" noMove="1" noResize="1" noEditPoints="1" noAdjustHandles="1" noChangeArrowheads="1" noChangeShapeType="1" noTextEdit="1"/>
              </p:cNvSpPr>
              <p:nvPr>
                <p:ph idx="1"/>
              </p:nvPr>
            </p:nvSpPr>
            <p:spPr>
              <a:blipFill>
                <a:blip r:embed="rId2"/>
                <a:stretch>
                  <a:fillRect l="-389" t="-1581" r="-111"/>
                </a:stretch>
              </a:blipFill>
            </p:spPr>
            <p:txBody>
              <a:bodyPr/>
              <a:lstStyle/>
              <a:p>
                <a:r>
                  <a:rPr lang="en-US">
                    <a:noFill/>
                  </a:rPr>
                  <a:t> </a:t>
                </a:r>
              </a:p>
            </p:txBody>
          </p:sp>
        </mc:Fallback>
      </mc:AlternateContent>
    </p:spTree>
    <p:extLst>
      <p:ext uri="{BB962C8B-B14F-4D97-AF65-F5344CB8AC3E}">
        <p14:creationId xmlns:p14="http://schemas.microsoft.com/office/powerpoint/2010/main" val="28938947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Example Problems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7169870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Huffman Codes</a:t>
            </a:r>
          </a:p>
        </p:txBody>
      </p:sp>
      <p:sp>
        <p:nvSpPr>
          <p:cNvPr id="3" name="Content Placeholder 2"/>
          <p:cNvSpPr>
            <a:spLocks noGrp="1"/>
          </p:cNvSpPr>
          <p:nvPr>
            <p:ph idx="1"/>
          </p:nvPr>
        </p:nvSpPr>
        <p:spPr/>
        <p:txBody>
          <a:bodyPr>
            <a:normAutofit lnSpcReduction="10000"/>
          </a:bodyPr>
          <a:lstStyle/>
          <a:p>
            <a:r>
              <a:rPr lang="en-US" dirty="0"/>
              <a:t>Make a Huffman encoding for the following alphabet, given the frequencies of each letter:</a:t>
            </a:r>
          </a:p>
          <a:p>
            <a:pPr lvl="1"/>
            <a:r>
              <a:rPr lang="pt-BR" b="1" i="1" dirty="0"/>
              <a:t>a</a:t>
            </a:r>
            <a:r>
              <a:rPr lang="pt-BR" dirty="0"/>
              <a:t>	0.04</a:t>
            </a:r>
          </a:p>
          <a:p>
            <a:pPr lvl="1"/>
            <a:r>
              <a:rPr lang="pt-BR" b="1" i="1" dirty="0"/>
              <a:t>b</a:t>
            </a:r>
            <a:r>
              <a:rPr lang="pt-BR" dirty="0"/>
              <a:t>		0.18</a:t>
            </a:r>
          </a:p>
          <a:p>
            <a:pPr lvl="1"/>
            <a:r>
              <a:rPr lang="pt-BR" b="1" i="1" dirty="0"/>
              <a:t>c</a:t>
            </a:r>
            <a:r>
              <a:rPr lang="pt-BR" dirty="0"/>
              <a:t>		0.23</a:t>
            </a:r>
          </a:p>
          <a:p>
            <a:pPr lvl="1"/>
            <a:r>
              <a:rPr lang="pt-BR" b="1" i="1" dirty="0"/>
              <a:t>d</a:t>
            </a:r>
            <a:r>
              <a:rPr lang="pt-BR" dirty="0"/>
              <a:t>	0.21</a:t>
            </a:r>
          </a:p>
          <a:p>
            <a:pPr lvl="1"/>
            <a:r>
              <a:rPr lang="pt-BR" b="1" i="1" dirty="0"/>
              <a:t>e</a:t>
            </a:r>
            <a:r>
              <a:rPr lang="pt-BR" dirty="0"/>
              <a:t>		0.10</a:t>
            </a:r>
          </a:p>
          <a:p>
            <a:pPr lvl="1"/>
            <a:r>
              <a:rPr lang="pt-BR" b="1" i="1" dirty="0"/>
              <a:t>f</a:t>
            </a:r>
            <a:r>
              <a:rPr lang="pt-BR" dirty="0"/>
              <a:t>		0.02</a:t>
            </a:r>
          </a:p>
          <a:p>
            <a:pPr lvl="1"/>
            <a:r>
              <a:rPr lang="pt-BR" b="1" i="1" dirty="0"/>
              <a:t>g</a:t>
            </a:r>
            <a:r>
              <a:rPr lang="pt-BR" dirty="0"/>
              <a:t>	0.21</a:t>
            </a:r>
          </a:p>
          <a:p>
            <a:endParaRPr lang="en-US" dirty="0"/>
          </a:p>
        </p:txBody>
      </p:sp>
    </p:spTree>
    <p:extLst>
      <p:ext uri="{BB962C8B-B14F-4D97-AF65-F5344CB8AC3E}">
        <p14:creationId xmlns:p14="http://schemas.microsoft.com/office/powerpoint/2010/main" val="200729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sequence example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a:rPr>
                          <m:t>𝑔</m:t>
                        </m:r>
                      </m:e>
                      <m:sub>
                        <m:r>
                          <a:rPr lang="en-US" b="0" i="1" smtClean="0">
                            <a:latin typeface="Cambria Math"/>
                          </a:rPr>
                          <m:t>𝑘</m:t>
                        </m:r>
                      </m:sub>
                    </m:sSub>
                    <m:r>
                      <a:rPr lang="en-US" b="0" i="1" smtClean="0">
                        <a:latin typeface="Cambria Math"/>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a:rPr>
                              <m:t>𝑔</m:t>
                            </m:r>
                          </m:e>
                          <m:sub>
                            <m:r>
                              <a:rPr lang="en-US" b="0" i="1" smtClean="0">
                                <a:latin typeface="Cambria Math"/>
                              </a:rPr>
                              <m:t>𝑘</m:t>
                            </m:r>
                            <m:r>
                              <a:rPr lang="en-US" b="0" i="1" smtClean="0">
                                <a:latin typeface="Cambria Math"/>
                              </a:rPr>
                              <m:t>−1</m:t>
                            </m:r>
                          </m:sub>
                        </m:sSub>
                      </m:num>
                      <m:den>
                        <m:sSub>
                          <m:sSubPr>
                            <m:ctrlPr>
                              <a:rPr lang="en-US" b="0" i="1" smtClean="0">
                                <a:latin typeface="Cambria Math" panose="02040503050406030204" pitchFamily="18" charset="0"/>
                              </a:rPr>
                            </m:ctrlPr>
                          </m:sSubPr>
                          <m:e>
                            <m:r>
                              <a:rPr lang="en-US" b="0" i="1" smtClean="0">
                                <a:latin typeface="Cambria Math"/>
                              </a:rPr>
                              <m:t>𝑔</m:t>
                            </m:r>
                          </m:e>
                          <m:sub>
                            <m:r>
                              <a:rPr lang="en-US" b="0" i="1" smtClean="0">
                                <a:latin typeface="Cambria Math"/>
                              </a:rPr>
                              <m:t>𝑘</m:t>
                            </m:r>
                            <m:r>
                              <a:rPr lang="en-US" b="0" i="1" smtClean="0">
                                <a:latin typeface="Cambria Math"/>
                              </a:rPr>
                              <m:t>−1</m:t>
                            </m:r>
                          </m:sub>
                        </m:sSub>
                        <m:r>
                          <a:rPr lang="en-US" b="0" i="1" smtClean="0">
                            <a:latin typeface="Cambria Math"/>
                          </a:rPr>
                          <m:t>+2</m:t>
                        </m:r>
                      </m:den>
                    </m:f>
                  </m:oMath>
                </a14:m>
                <a:r>
                  <a:rPr lang="en-US" dirty="0"/>
                  <a:t> for all integers </a:t>
                </a:r>
                <a:r>
                  <a:rPr lang="en-US" i="1" dirty="0"/>
                  <a:t>k</a:t>
                </a:r>
                <a:r>
                  <a:rPr lang="en-US" dirty="0"/>
                  <a:t> ≥ 1</a:t>
                </a:r>
              </a:p>
              <a:p>
                <a14:m>
                  <m:oMath xmlns:m="http://schemas.openxmlformats.org/officeDocument/2006/math">
                    <m:sSub>
                      <m:sSubPr>
                        <m:ctrlPr>
                          <a:rPr lang="en-US" i="1">
                            <a:latin typeface="Cambria Math" panose="02040503050406030204" pitchFamily="18" charset="0"/>
                          </a:rPr>
                        </m:ctrlPr>
                      </m:sSubPr>
                      <m:e>
                        <m:r>
                          <a:rPr lang="en-US" i="1">
                            <a:latin typeface="Cambria Math"/>
                          </a:rPr>
                          <m:t>𝑔</m:t>
                        </m:r>
                      </m:e>
                      <m:sub>
                        <m:r>
                          <a:rPr lang="en-US" b="0" i="1" smtClean="0">
                            <a:latin typeface="Cambria Math"/>
                          </a:rPr>
                          <m:t>0</m:t>
                        </m:r>
                      </m:sub>
                    </m:sSub>
                  </m:oMath>
                </a14:m>
                <a:r>
                  <a:rPr lang="en-US" dirty="0"/>
                  <a:t> = 1</a:t>
                </a:r>
              </a:p>
              <a:p>
                <a:endParaRPr lang="en-US" dirty="0"/>
              </a:p>
              <a:p>
                <a:r>
                  <a:rPr lang="en-US" dirty="0"/>
                  <a:t>Give an explicit formula for this recurrence relation</a:t>
                </a:r>
              </a:p>
              <a:p>
                <a:r>
                  <a:rPr lang="en-US" b="1" dirty="0"/>
                  <a:t>Hint:</a:t>
                </a:r>
                <a:r>
                  <a:rPr lang="en-US" dirty="0"/>
                  <a:t> Use the method of iteration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36717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Sample master theorem problem</a:t>
            </a:r>
          </a:p>
        </p:txBody>
      </p:sp>
      <p:sp>
        <p:nvSpPr>
          <p:cNvPr id="3" name="Content Placeholder 2"/>
          <p:cNvSpPr>
            <a:spLocks noGrp="1"/>
          </p:cNvSpPr>
          <p:nvPr>
            <p:ph idx="1"/>
          </p:nvPr>
        </p:nvSpPr>
        <p:spPr/>
        <p:txBody>
          <a:bodyPr/>
          <a:lstStyle/>
          <a:p>
            <a:r>
              <a:rPr lang="en-US" i="1" dirty="0"/>
              <a:t>T</a:t>
            </a:r>
            <a:r>
              <a:rPr lang="en-US" dirty="0"/>
              <a:t>(</a:t>
            </a:r>
            <a:r>
              <a:rPr lang="en-US" b="1" i="1" dirty="0"/>
              <a:t>n</a:t>
            </a:r>
            <a:r>
              <a:rPr lang="en-US" dirty="0"/>
              <a:t>) = 9</a:t>
            </a:r>
            <a:r>
              <a:rPr lang="en-US" i="1" dirty="0"/>
              <a:t>T</a:t>
            </a:r>
            <a:r>
              <a:rPr lang="en-US" dirty="0"/>
              <a:t>(</a:t>
            </a:r>
            <a:r>
              <a:rPr lang="en-US" b="1" i="1" dirty="0"/>
              <a:t>n</a:t>
            </a:r>
            <a:r>
              <a:rPr lang="en-US" dirty="0"/>
              <a:t>/3) + 13</a:t>
            </a:r>
            <a:r>
              <a:rPr lang="en-US" b="1" i="1" dirty="0"/>
              <a:t>n</a:t>
            </a:r>
            <a:r>
              <a:rPr lang="en-US" baseline="30000" dirty="0"/>
              <a:t>2</a:t>
            </a:r>
            <a:r>
              <a:rPr lang="en-US" dirty="0"/>
              <a:t> log</a:t>
            </a:r>
            <a:r>
              <a:rPr lang="en-US" baseline="30000" dirty="0"/>
              <a:t>3</a:t>
            </a:r>
            <a:r>
              <a:rPr lang="en-US" dirty="0"/>
              <a:t> </a:t>
            </a:r>
            <a:r>
              <a:rPr lang="en-US" b="1" i="1" dirty="0"/>
              <a:t>n</a:t>
            </a:r>
          </a:p>
          <a:p>
            <a:endParaRPr lang="en-US" b="1" i="1" dirty="0"/>
          </a:p>
          <a:p>
            <a:r>
              <a:rPr lang="en-US" dirty="0"/>
              <a:t>Sometimes it helps to think about how I create questions:</a:t>
            </a:r>
          </a:p>
          <a:p>
            <a:pPr lvl="1"/>
            <a:r>
              <a:rPr lang="en-US" dirty="0"/>
              <a:t>Generate a recurrence relation that fits Case 1</a:t>
            </a:r>
          </a:p>
          <a:p>
            <a:pPr lvl="1"/>
            <a:r>
              <a:rPr lang="en-US" dirty="0"/>
              <a:t>Generate a recurrence relation that fits Case 2</a:t>
            </a:r>
          </a:p>
          <a:p>
            <a:pPr lvl="1"/>
            <a:r>
              <a:rPr lang="en-US" dirty="0"/>
              <a:t>Generate a recurrence relation that fits Case 3</a:t>
            </a:r>
          </a:p>
          <a:p>
            <a:pPr lvl="1"/>
            <a:endParaRPr lang="en-US" dirty="0"/>
          </a:p>
        </p:txBody>
      </p:sp>
    </p:spTree>
    <p:extLst>
      <p:ext uri="{BB962C8B-B14F-4D97-AF65-F5344CB8AC3E}">
        <p14:creationId xmlns:p14="http://schemas.microsoft.com/office/powerpoint/2010/main" val="280906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time…</a:t>
            </a:r>
            <a:endParaRPr lang="en-US" dirty="0"/>
          </a:p>
        </p:txBody>
      </p:sp>
      <p:sp>
        <p:nvSpPr>
          <p:cNvPr id="3" name="Content Placeholder 2"/>
          <p:cNvSpPr>
            <a:spLocks noGrp="1"/>
          </p:cNvSpPr>
          <p:nvPr>
            <p:ph idx="1"/>
          </p:nvPr>
        </p:nvSpPr>
        <p:spPr/>
        <p:txBody>
          <a:bodyPr/>
          <a:lstStyle/>
          <a:p>
            <a:r>
              <a:rPr lang="en-US" dirty="0"/>
              <a:t>Exam 2!</a:t>
            </a:r>
          </a:p>
          <a:p>
            <a:r>
              <a:rPr lang="en-US" dirty="0"/>
              <a:t>Review Chapters 4 and 5 and the Master Theorem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Interval scheduling algorithm</a:t>
            </a:r>
          </a:p>
        </p:txBody>
      </p:sp>
      <p:sp>
        <p:nvSpPr>
          <p:cNvPr id="3" name="Content Placeholder 2"/>
          <p:cNvSpPr>
            <a:spLocks noGrp="1"/>
          </p:cNvSpPr>
          <p:nvPr>
            <p:ph idx="1"/>
          </p:nvPr>
        </p:nvSpPr>
        <p:spPr/>
        <p:txBody>
          <a:bodyPr/>
          <a:lstStyle/>
          <a:p>
            <a:r>
              <a:rPr lang="en-US" dirty="0"/>
              <a:t>Interval scheduling can be done with a greedy algorithm</a:t>
            </a:r>
          </a:p>
          <a:p>
            <a:r>
              <a:rPr lang="en-US" dirty="0"/>
              <a:t>While there are still requests that are not in the compatible set</a:t>
            </a:r>
          </a:p>
          <a:p>
            <a:pPr lvl="1"/>
            <a:r>
              <a:rPr lang="en-US" dirty="0"/>
              <a:t>Find the request </a:t>
            </a:r>
            <a:r>
              <a:rPr lang="en-US" i="1" dirty="0"/>
              <a:t>r</a:t>
            </a:r>
            <a:r>
              <a:rPr lang="en-US" dirty="0"/>
              <a:t> that ends earliest</a:t>
            </a:r>
          </a:p>
          <a:p>
            <a:pPr lvl="1"/>
            <a:r>
              <a:rPr lang="en-US" dirty="0"/>
              <a:t>Add it to the compatible set</a:t>
            </a:r>
          </a:p>
          <a:p>
            <a:pPr lvl="1"/>
            <a:r>
              <a:rPr lang="en-US" dirty="0"/>
              <a:t>Remove all requests </a:t>
            </a:r>
            <a:r>
              <a:rPr lang="en-US" i="1" dirty="0"/>
              <a:t>q</a:t>
            </a:r>
            <a:r>
              <a:rPr lang="en-US" dirty="0"/>
              <a:t> that overlap with </a:t>
            </a:r>
            <a:r>
              <a:rPr lang="en-US" i="1" dirty="0"/>
              <a:t>r</a:t>
            </a:r>
          </a:p>
          <a:p>
            <a:r>
              <a:rPr lang="en-US" dirty="0"/>
              <a:t>Return the compatible set</a:t>
            </a:r>
          </a:p>
        </p:txBody>
      </p:sp>
    </p:spTree>
    <p:extLst>
      <p:ext uri="{BB962C8B-B14F-4D97-AF65-F5344CB8AC3E}">
        <p14:creationId xmlns:p14="http://schemas.microsoft.com/office/powerpoint/2010/main" val="203423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Finish Homework 4</a:t>
            </a:r>
          </a:p>
          <a:p>
            <a:pPr lvl="1"/>
            <a:r>
              <a:rPr lang="en-US" b="1" dirty="0"/>
              <a:t>Due tonight before midnight!</a:t>
            </a:r>
          </a:p>
          <a:p>
            <a:r>
              <a:rPr lang="en-US" dirty="0"/>
              <a:t>Study for Exam 2</a:t>
            </a:r>
          </a:p>
          <a:p>
            <a:pPr lvl="1"/>
            <a:r>
              <a:rPr lang="en-US" dirty="0"/>
              <a:t>Wednesday in class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Interval scheduling example</a:t>
            </a:r>
          </a:p>
        </p:txBody>
      </p:sp>
      <p:cxnSp>
        <p:nvCxnSpPr>
          <p:cNvPr id="5" name="Straight Connector 4"/>
          <p:cNvCxnSpPr/>
          <p:nvPr/>
        </p:nvCxnSpPr>
        <p:spPr>
          <a:xfrm>
            <a:off x="2527479" y="2819400"/>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181600" y="4055772"/>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724400" y="3200400"/>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305800" y="4055772"/>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086601" y="2667000"/>
            <a:ext cx="717997"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971800" y="3657600"/>
            <a:ext cx="30480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352800" y="4876800"/>
            <a:ext cx="1295400"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463344" y="2133600"/>
            <a:ext cx="3013656"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791200" y="4724400"/>
            <a:ext cx="3013656" cy="0"/>
          </a:xfrm>
          <a:prstGeom prst="line">
            <a:avLst/>
          </a:prstGeom>
          <a:ln w="25400">
            <a:headEnd type="oval" w="lg" len="lg"/>
            <a:tailEnd type="oval"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102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2000" fill="hold"/>
                                        <p:tgtEl>
                                          <p:spTgt spid="5"/>
                                        </p:tgtEl>
                                        <p:attrNameLst>
                                          <p:attrName>stroke.color</p:attrName>
                                        </p:attrNameLst>
                                      </p:cBhvr>
                                      <p:to>
                                        <a:schemeClr val="accent2"/>
                                      </p:to>
                                    </p:animClr>
                                    <p:set>
                                      <p:cBhvr>
                                        <p:cTn id="7" dur="2000" fill="hold"/>
                                        <p:tgtEl>
                                          <p:spTgt spid="5"/>
                                        </p:tgtEl>
                                        <p:attrNameLst>
                                          <p:attrName>stroke.on</p:attrName>
                                        </p:attrNameLst>
                                      </p:cBhvr>
                                      <p:to>
                                        <p:strVal val="true"/>
                                      </p:to>
                                    </p:set>
                                  </p:childTnLst>
                                </p:cTn>
                              </p:par>
                            </p:childTnLst>
                          </p:cTn>
                        </p:par>
                      </p:childTnLst>
                    </p:cTn>
                  </p:par>
                  <p:par>
                    <p:cTn id="8" fill="hold">
                      <p:stCondLst>
                        <p:cond delay="indefinite"/>
                      </p:stCondLst>
                      <p:childTnLst>
                        <p:par>
                          <p:cTn id="9" fill="hold">
                            <p:stCondLst>
                              <p:cond delay="0"/>
                            </p:stCondLst>
                            <p:childTnLst>
                              <p:par>
                                <p:cTn id="10" presetID="7" presetClass="emph" presetSubtype="2" fill="hold" nodeType="clickEffect">
                                  <p:stCondLst>
                                    <p:cond delay="0"/>
                                  </p:stCondLst>
                                  <p:childTnLst>
                                    <p:animClr clrSpc="rgb" dir="cw">
                                      <p:cBhvr>
                                        <p:cTn id="11" dur="2000" fill="hold"/>
                                        <p:tgtEl>
                                          <p:spTgt spid="12"/>
                                        </p:tgtEl>
                                        <p:attrNameLst>
                                          <p:attrName>stroke.color</p:attrName>
                                        </p:attrNameLst>
                                      </p:cBhvr>
                                      <p:to>
                                        <a:srgbClr val="D8D8D8"/>
                                      </p:to>
                                    </p:animClr>
                                    <p:set>
                                      <p:cBhvr>
                                        <p:cTn id="12" dur="2000" fill="hold"/>
                                        <p:tgtEl>
                                          <p:spTgt spid="12"/>
                                        </p:tgtEl>
                                        <p:attrNameLst>
                                          <p:attrName>stroke.on</p:attrName>
                                        </p:attrNameLst>
                                      </p:cBhvr>
                                      <p:to>
                                        <p:strVal val="true"/>
                                      </p:to>
                                    </p:set>
                                  </p:childTnLst>
                                </p:cTn>
                              </p:par>
                              <p:par>
                                <p:cTn id="13" presetID="7" presetClass="emph" presetSubtype="2" fill="hold" nodeType="withEffect">
                                  <p:stCondLst>
                                    <p:cond delay="0"/>
                                  </p:stCondLst>
                                  <p:childTnLst>
                                    <p:animClr clrSpc="rgb" dir="cw">
                                      <p:cBhvr>
                                        <p:cTn id="14" dur="2000" fill="hold"/>
                                        <p:tgtEl>
                                          <p:spTgt spid="10"/>
                                        </p:tgtEl>
                                        <p:attrNameLst>
                                          <p:attrName>stroke.color</p:attrName>
                                        </p:attrNameLst>
                                      </p:cBhvr>
                                      <p:to>
                                        <a:srgbClr val="D8D8D8"/>
                                      </p:to>
                                    </p:animClr>
                                    <p:set>
                                      <p:cBhvr>
                                        <p:cTn id="15" dur="2000" fill="hold"/>
                                        <p:tgtEl>
                                          <p:spTgt spid="10"/>
                                        </p:tgtEl>
                                        <p:attrNameLst>
                                          <p:attrName>stroke.on</p:attrName>
                                        </p:attrNameLst>
                                      </p:cBhvr>
                                      <p:to>
                                        <p:strVal val="true"/>
                                      </p:to>
                                    </p:set>
                                  </p:childTnLst>
                                </p:cTn>
                              </p:par>
                              <p:par>
                                <p:cTn id="16" presetID="7" presetClass="emph" presetSubtype="2" fill="hold" nodeType="withEffect">
                                  <p:stCondLst>
                                    <p:cond delay="0"/>
                                  </p:stCondLst>
                                  <p:childTnLst>
                                    <p:animClr clrSpc="rgb" dir="cw">
                                      <p:cBhvr>
                                        <p:cTn id="17" dur="2000" fill="hold"/>
                                        <p:tgtEl>
                                          <p:spTgt spid="11"/>
                                        </p:tgtEl>
                                        <p:attrNameLst>
                                          <p:attrName>stroke.color</p:attrName>
                                        </p:attrNameLst>
                                      </p:cBhvr>
                                      <p:to>
                                        <a:srgbClr val="D8D8D8"/>
                                      </p:to>
                                    </p:animClr>
                                    <p:set>
                                      <p:cBhvr>
                                        <p:cTn id="18" dur="2000" fill="hold"/>
                                        <p:tgtEl>
                                          <p:spTgt spid="11"/>
                                        </p:tgtEl>
                                        <p:attrNameLst>
                                          <p:attrName>stroke.on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7" presetClass="emph" presetSubtype="2" fill="hold" nodeType="clickEffect">
                                  <p:stCondLst>
                                    <p:cond delay="0"/>
                                  </p:stCondLst>
                                  <p:childTnLst>
                                    <p:animClr clrSpc="rgb" dir="cw">
                                      <p:cBhvr>
                                        <p:cTn id="22" dur="2000" fill="hold"/>
                                        <p:tgtEl>
                                          <p:spTgt spid="7"/>
                                        </p:tgtEl>
                                        <p:attrNameLst>
                                          <p:attrName>stroke.color</p:attrName>
                                        </p:attrNameLst>
                                      </p:cBhvr>
                                      <p:to>
                                        <a:schemeClr val="accent2"/>
                                      </p:to>
                                    </p:animClr>
                                    <p:set>
                                      <p:cBhvr>
                                        <p:cTn id="23" dur="2000" fill="hold"/>
                                        <p:tgtEl>
                                          <p:spTgt spid="7"/>
                                        </p:tgtEl>
                                        <p:attrNameLst>
                                          <p:attrName>stroke.on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7" presetClass="emph" presetSubtype="2" fill="hold" nodeType="clickEffect">
                                  <p:stCondLst>
                                    <p:cond delay="0"/>
                                  </p:stCondLst>
                                  <p:childTnLst>
                                    <p:animClr clrSpc="rgb" dir="cw">
                                      <p:cBhvr>
                                        <p:cTn id="27" dur="2000" fill="hold"/>
                                        <p:tgtEl>
                                          <p:spTgt spid="16"/>
                                        </p:tgtEl>
                                        <p:attrNameLst>
                                          <p:attrName>stroke.color</p:attrName>
                                        </p:attrNameLst>
                                      </p:cBhvr>
                                      <p:to>
                                        <a:srgbClr val="D8D8D8"/>
                                      </p:to>
                                    </p:animClr>
                                    <p:set>
                                      <p:cBhvr>
                                        <p:cTn id="28" dur="2000" fill="hold"/>
                                        <p:tgtEl>
                                          <p:spTgt spid="16"/>
                                        </p:tgtEl>
                                        <p:attrNameLst>
                                          <p:attrName>stroke.on</p:attrName>
                                        </p:attrNameLst>
                                      </p:cBhvr>
                                      <p:to>
                                        <p:strVal val="true"/>
                                      </p:to>
                                    </p:set>
                                  </p:childTnLst>
                                </p:cTn>
                              </p:par>
                              <p:par>
                                <p:cTn id="29" presetID="7" presetClass="emph" presetSubtype="2" fill="hold" nodeType="withEffect">
                                  <p:stCondLst>
                                    <p:cond delay="0"/>
                                  </p:stCondLst>
                                  <p:childTnLst>
                                    <p:animClr clrSpc="rgb" dir="cw">
                                      <p:cBhvr>
                                        <p:cTn id="30" dur="2000" fill="hold"/>
                                        <p:tgtEl>
                                          <p:spTgt spid="6"/>
                                        </p:tgtEl>
                                        <p:attrNameLst>
                                          <p:attrName>stroke.color</p:attrName>
                                        </p:attrNameLst>
                                      </p:cBhvr>
                                      <p:to>
                                        <a:srgbClr val="D8D8D8"/>
                                      </p:to>
                                    </p:animClr>
                                    <p:set>
                                      <p:cBhvr>
                                        <p:cTn id="31" dur="2000" fill="hold"/>
                                        <p:tgtEl>
                                          <p:spTgt spid="6"/>
                                        </p:tgtEl>
                                        <p:attrNameLst>
                                          <p:attrName>stroke.on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7" presetClass="emph" presetSubtype="2" fill="hold" nodeType="clickEffect">
                                  <p:stCondLst>
                                    <p:cond delay="0"/>
                                  </p:stCondLst>
                                  <p:childTnLst>
                                    <p:animClr clrSpc="rgb" dir="cw">
                                      <p:cBhvr>
                                        <p:cTn id="35" dur="2000" fill="hold"/>
                                        <p:tgtEl>
                                          <p:spTgt spid="9"/>
                                        </p:tgtEl>
                                        <p:attrNameLst>
                                          <p:attrName>stroke.color</p:attrName>
                                        </p:attrNameLst>
                                      </p:cBhvr>
                                      <p:to>
                                        <a:schemeClr val="accent2"/>
                                      </p:to>
                                    </p:animClr>
                                    <p:set>
                                      <p:cBhvr>
                                        <p:cTn id="36" dur="2000" fill="hold"/>
                                        <p:tgtEl>
                                          <p:spTgt spid="9"/>
                                        </p:tgtEl>
                                        <p:attrNameLst>
                                          <p:attrName>stroke.on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7" presetClass="emph" presetSubtype="2" fill="hold" nodeType="clickEffect">
                                  <p:stCondLst>
                                    <p:cond delay="0"/>
                                  </p:stCondLst>
                                  <p:childTnLst>
                                    <p:animClr clrSpc="rgb" dir="cw">
                                      <p:cBhvr>
                                        <p:cTn id="40" dur="2000" fill="hold"/>
                                        <p:tgtEl>
                                          <p:spTgt spid="8"/>
                                        </p:tgtEl>
                                        <p:attrNameLst>
                                          <p:attrName>stroke.color</p:attrName>
                                        </p:attrNameLst>
                                      </p:cBhvr>
                                      <p:to>
                                        <a:schemeClr val="accent2"/>
                                      </p:to>
                                    </p:animClr>
                                    <p:set>
                                      <p:cBhvr>
                                        <p:cTn id="41" dur="2000" fill="hold"/>
                                        <p:tgtEl>
                                          <p:spTgt spid="8"/>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4114</TotalTime>
  <Words>3858</Words>
  <Application>Microsoft Office PowerPoint</Application>
  <PresentationFormat>Widescreen</PresentationFormat>
  <Paragraphs>495</Paragraphs>
  <Slides>80</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90" baseType="lpstr">
      <vt:lpstr>Arial</vt:lpstr>
      <vt:lpstr>Calibri</vt:lpstr>
      <vt:lpstr>Cambria Math</vt:lpstr>
      <vt:lpstr>Corbel</vt:lpstr>
      <vt:lpstr>Symbol</vt:lpstr>
      <vt:lpstr>Wingdings</vt:lpstr>
      <vt:lpstr>Wingdings 2</vt:lpstr>
      <vt:lpstr>Wingdings 3</vt:lpstr>
      <vt:lpstr>Module</vt:lpstr>
      <vt:lpstr>Equation</vt:lpstr>
      <vt:lpstr>COMP 4500</vt:lpstr>
      <vt:lpstr>Last time</vt:lpstr>
      <vt:lpstr>Questions?</vt:lpstr>
      <vt:lpstr>Logical warmup</vt:lpstr>
      <vt:lpstr>Review</vt:lpstr>
      <vt:lpstr>Interval Scheduling</vt:lpstr>
      <vt:lpstr>Interval scheduling</vt:lpstr>
      <vt:lpstr>Interval scheduling algorithm</vt:lpstr>
      <vt:lpstr>Interval scheduling example</vt:lpstr>
      <vt:lpstr>Running time</vt:lpstr>
      <vt:lpstr>Shortest Paths</vt:lpstr>
      <vt:lpstr>Shortest path set up</vt:lpstr>
      <vt:lpstr>Designing the algorithm</vt:lpstr>
      <vt:lpstr>Dijkstra's Algorithm</vt:lpstr>
      <vt:lpstr>Dijkstra's Algorithm Example</vt:lpstr>
      <vt:lpstr>Reflections on Dijkstra's algorithm</vt:lpstr>
      <vt:lpstr>Minimum Spanning Trees</vt:lpstr>
      <vt:lpstr>Minimum spanning tree</vt:lpstr>
      <vt:lpstr>MST observations</vt:lpstr>
      <vt:lpstr>Approaches</vt:lpstr>
      <vt:lpstr>MST example</vt:lpstr>
      <vt:lpstr>Clustering</vt:lpstr>
      <vt:lpstr>Clustering</vt:lpstr>
      <vt:lpstr>Notes about distance</vt:lpstr>
      <vt:lpstr>Clustering by maximum spacing</vt:lpstr>
      <vt:lpstr>Algorithm</vt:lpstr>
      <vt:lpstr>MST saves the day</vt:lpstr>
      <vt:lpstr>Huffman Codes</vt:lpstr>
      <vt:lpstr>Prefix codes</vt:lpstr>
      <vt:lpstr>Optimal prefix codes</vt:lpstr>
      <vt:lpstr>Algorithm design</vt:lpstr>
      <vt:lpstr>Prefix code tree example</vt:lpstr>
      <vt:lpstr>Full binary trees</vt:lpstr>
      <vt:lpstr>How can we figure out the tree structure?</vt:lpstr>
      <vt:lpstr>We don't have the structure of T*</vt:lpstr>
      <vt:lpstr>Algorithm description</vt:lpstr>
      <vt:lpstr>Algorithm</vt:lpstr>
      <vt:lpstr>Recurrence Relations</vt:lpstr>
      <vt:lpstr>Divide and conquer</vt:lpstr>
      <vt:lpstr>Mergesort algorithm</vt:lpstr>
      <vt:lpstr>Time for mergesort</vt:lpstr>
      <vt:lpstr>Intuition about mergesort recursion</vt:lpstr>
      <vt:lpstr>Recursively defined sequences</vt:lpstr>
      <vt:lpstr>Finding explicit formulas by iteration</vt:lpstr>
      <vt:lpstr>Employing outside formulas</vt:lpstr>
      <vt:lpstr>Further recurrence relations</vt:lpstr>
      <vt:lpstr>Converting to summation</vt:lpstr>
      <vt:lpstr>Final bound</vt:lpstr>
      <vt:lpstr>Counting Inversions</vt:lpstr>
      <vt:lpstr>Ranking similarity</vt:lpstr>
      <vt:lpstr>Minimum and maximum inversions</vt:lpstr>
      <vt:lpstr>Visualization of inversions</vt:lpstr>
      <vt:lpstr>Can we do better than O(n2)?</vt:lpstr>
      <vt:lpstr>Merge-and-Count(A, B)</vt:lpstr>
      <vt:lpstr>Sort-and-Count(L)</vt:lpstr>
      <vt:lpstr>Running time</vt:lpstr>
      <vt:lpstr>Closest Pair of Points</vt:lpstr>
      <vt:lpstr>Closest pair of points</vt:lpstr>
      <vt:lpstr>Designing the algorithm</vt:lpstr>
      <vt:lpstr>Divide</vt:lpstr>
      <vt:lpstr>Divide points</vt:lpstr>
      <vt:lpstr>…and…</vt:lpstr>
      <vt:lpstr>…conquer!</vt:lpstr>
      <vt:lpstr>Divide points</vt:lpstr>
      <vt:lpstr>Running time</vt:lpstr>
      <vt:lpstr>Integer Multiplication</vt:lpstr>
      <vt:lpstr>We need a trick</vt:lpstr>
      <vt:lpstr>Running time</vt:lpstr>
      <vt:lpstr>Master Theorem</vt:lpstr>
      <vt:lpstr>Basic form of the Master Theorem</vt:lpstr>
      <vt:lpstr>Case 1</vt:lpstr>
      <vt:lpstr>Case 2</vt:lpstr>
      <vt:lpstr>Case 3</vt:lpstr>
      <vt:lpstr>Example Problems</vt:lpstr>
      <vt:lpstr>Huffman Codes</vt:lpstr>
      <vt:lpstr>Recursive sequence example</vt:lpstr>
      <vt:lpstr>Sample master theorem problem</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600</cp:revision>
  <dcterms:created xsi:type="dcterms:W3CDTF">2009-08-24T20:26:10Z</dcterms:created>
  <dcterms:modified xsi:type="dcterms:W3CDTF">2024-02-26T15:07:02Z</dcterms:modified>
</cp:coreProperties>
</file>